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1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27.jpg" ContentType="image/jpg"/>
  <Override PartName="/ppt/notesSlides/notesSlide16.xml" ContentType="application/vnd.openxmlformats-officedocument.presentationml.notesSlide+xml"/>
  <Override PartName="/ppt/media/image29.jpg" ContentType="image/jp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31.jpg" ContentType="image/jp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36.jpg" ContentType="image/jpg"/>
  <Override PartName="/ppt/media/image37.jpg" ContentType="image/jpg"/>
  <Override PartName="/ppt/media/image38.jpg" ContentType="image/jp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notesMasterIdLst>
    <p:notesMasterId r:id="rId36"/>
  </p:notesMasterIdLst>
  <p:sldIdLst>
    <p:sldId id="29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4" r:id="rId27"/>
    <p:sldId id="283" r:id="rId28"/>
    <p:sldId id="291" r:id="rId29"/>
    <p:sldId id="293" r:id="rId30"/>
    <p:sldId id="292" r:id="rId31"/>
    <p:sldId id="285" r:id="rId32"/>
    <p:sldId id="286" r:id="rId33"/>
    <p:sldId id="288" r:id="rId34"/>
    <p:sldId id="289" r:id="rId35"/>
  </p:sldIdLst>
  <p:sldSz cx="16256000" cy="10160000"/>
  <p:notesSz cx="16256000" cy="10160000"/>
  <p:defaultTextStyle>
    <a:defPPr>
      <a:defRPr lang="en-US"/>
    </a:defPPr>
    <a:lvl1pPr marL="0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6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8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91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14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37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59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82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Romanz" initials="JR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029"/>
    <a:srgbClr val="AF1020"/>
    <a:srgbClr val="AB0F24"/>
    <a:srgbClr val="B80E20"/>
    <a:srgbClr val="8C1621"/>
    <a:srgbClr val="27306B"/>
    <a:srgbClr val="AE4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191" autoAdjust="0"/>
  </p:normalViewPr>
  <p:slideViewPr>
    <p:cSldViewPr>
      <p:cViewPr varScale="1">
        <p:scale>
          <a:sx n="60" d="100"/>
          <a:sy n="60" d="100"/>
        </p:scale>
        <p:origin x="127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508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508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AE77C-5FD3-4B2E-B09D-BD8D7D174258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80000" y="762000"/>
            <a:ext cx="6096000" cy="3810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826000"/>
            <a:ext cx="13004800" cy="4572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50413"/>
            <a:ext cx="7043738" cy="508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9650413"/>
            <a:ext cx="7045325" cy="508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A7A8C-FDF5-4325-936A-553FDD79B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9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ployedmedicine.com/market/11/content/100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u="sng" noProof="0" dirty="0"/>
              <a:t>Notas al instructor</a:t>
            </a:r>
            <a:r>
              <a:rPr lang="es-ES_tradnl" sz="1200" b="1" u="none" noProof="0" dirty="0"/>
              <a:t>: </a:t>
            </a:r>
            <a:r>
              <a:rPr lang="es-ES_tradnl" sz="1200" noProof="0" dirty="0"/>
              <a:t>Esta presentación incluye el juego de diapositivas que necesitará para impartir la porción didáctica del curso de Control Básico del Sangrado</a:t>
            </a:r>
            <a:r>
              <a:rPr lang="es-ES_tradnl" sz="1200" baseline="0" noProof="0" dirty="0"/>
              <a:t>,  así como las notas para el instructor que le ayudarán a presentar este material.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aseline="0" noProof="0" dirty="0"/>
              <a:t>Se sugiere imprimir las diapositivas y armar un folleto como material para entregar a los participantes del curso. </a:t>
            </a:r>
            <a:endParaRPr lang="es-ES_tradnl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/>
              <a:t> </a:t>
            </a:r>
            <a:endParaRPr lang="en-US" sz="120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12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sangrado que pone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 continua, de gran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pulsátil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aspersor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o, que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suficiente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acumularse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pronto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10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Aun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encuentre</a:t>
            </a:r>
            <a:r>
              <a:rPr lang="en-US" dirty="0"/>
              <a:t> una </a:t>
            </a:r>
            <a:r>
              <a:rPr lang="en-US" dirty="0" err="1"/>
              <a:t>fuente</a:t>
            </a:r>
            <a:r>
              <a:rPr lang="en-US" dirty="0"/>
              <a:t> de sangrado, </a:t>
            </a:r>
            <a:r>
              <a:rPr lang="en-US" dirty="0" err="1"/>
              <a:t>podría</a:t>
            </a:r>
            <a:r>
              <a:rPr lang="en-US" dirty="0"/>
              <a:t> </a:t>
            </a:r>
            <a:r>
              <a:rPr lang="en-US" dirty="0" err="1"/>
              <a:t>haber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8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enseñan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sangrado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(celeste)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axilas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 las ingles.  El sangrado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sanguíneos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sangrado es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cuerpo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cuerpo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campo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requiere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víctima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trasladada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hospital o a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trauma.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57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presión</a:t>
            </a:r>
            <a:r>
              <a:rPr lang="en-US" dirty="0"/>
              <a:t> </a:t>
            </a:r>
            <a:r>
              <a:rPr lang="en-US" dirty="0" err="1"/>
              <a:t>detendrá</a:t>
            </a:r>
            <a:r>
              <a:rPr lang="en-US" dirty="0"/>
              <a:t> la mayor </a:t>
            </a:r>
            <a:r>
              <a:rPr lang="en-US" dirty="0" err="1"/>
              <a:t>cantidad</a:t>
            </a:r>
            <a:r>
              <a:rPr lang="en-US" dirty="0"/>
              <a:t> de sangrado.</a:t>
            </a:r>
          </a:p>
          <a:p>
            <a:endParaRPr lang="en-US" dirty="0"/>
          </a:p>
          <a:p>
            <a:r>
              <a:rPr lang="en-US" dirty="0" err="1"/>
              <a:t>Empiece</a:t>
            </a:r>
            <a:r>
              <a:rPr lang="en-US" dirty="0"/>
              <a:t> con </a:t>
            </a:r>
            <a:r>
              <a:rPr lang="en-US" dirty="0" err="1"/>
              <a:t>presión</a:t>
            </a:r>
            <a:r>
              <a:rPr lang="en-US" dirty="0"/>
              <a:t>, use una </a:t>
            </a:r>
            <a:r>
              <a:rPr lang="en-US" dirty="0" err="1"/>
              <a:t>pequeña</a:t>
            </a:r>
            <a:r>
              <a:rPr lang="en-US" dirty="0"/>
              <a:t> </a:t>
            </a:r>
            <a:r>
              <a:rPr lang="en-US" dirty="0" err="1"/>
              <a:t>cantidad</a:t>
            </a:r>
            <a:r>
              <a:rPr lang="en-US" dirty="0"/>
              <a:t> de </a:t>
            </a:r>
            <a:r>
              <a:rPr lang="en-US" dirty="0" err="1"/>
              <a:t>gasa</a:t>
            </a:r>
            <a:r>
              <a:rPr lang="en-US" dirty="0"/>
              <a:t> o de </a:t>
            </a:r>
            <a:r>
              <a:rPr lang="en-US" dirty="0" err="1"/>
              <a:t>tela</a:t>
            </a:r>
            <a:r>
              <a:rPr lang="en-US" dirty="0"/>
              <a:t>, </a:t>
            </a:r>
            <a:r>
              <a:rPr lang="en-US" dirty="0" err="1"/>
              <a:t>sólo</a:t>
            </a:r>
            <a:r>
              <a:rPr lang="en-US" dirty="0"/>
              <a:t> lo </a:t>
            </a:r>
            <a:r>
              <a:rPr lang="en-US" dirty="0" err="1"/>
              <a:t>suficiente</a:t>
            </a:r>
            <a:r>
              <a:rPr lang="en-US" dirty="0"/>
              <a:t> para </a:t>
            </a:r>
            <a:r>
              <a:rPr lang="en-US" dirty="0" err="1"/>
              <a:t>cubrir</a:t>
            </a:r>
            <a:r>
              <a:rPr lang="en-US" dirty="0"/>
              <a:t> la </a:t>
            </a:r>
            <a:r>
              <a:rPr lang="en-US" dirty="0" err="1"/>
              <a:t>herida</a:t>
            </a:r>
            <a:r>
              <a:rPr lang="en-US" dirty="0"/>
              <a:t>.  El </a:t>
            </a:r>
            <a:r>
              <a:rPr lang="en-US" dirty="0" err="1"/>
              <a:t>exceso</a:t>
            </a:r>
            <a:r>
              <a:rPr lang="en-US" dirty="0"/>
              <a:t> de </a:t>
            </a:r>
            <a:r>
              <a:rPr lang="en-US" dirty="0" err="1"/>
              <a:t>gasa</a:t>
            </a:r>
            <a:r>
              <a:rPr lang="en-US" dirty="0"/>
              <a:t> o de </a:t>
            </a:r>
            <a:r>
              <a:rPr lang="en-US" dirty="0" err="1"/>
              <a:t>tela</a:t>
            </a:r>
            <a:r>
              <a:rPr lang="en-US" dirty="0"/>
              <a:t> </a:t>
            </a:r>
            <a:r>
              <a:rPr lang="en-US" dirty="0" err="1"/>
              <a:t>hará</a:t>
            </a:r>
            <a:r>
              <a:rPr lang="en-US" dirty="0"/>
              <a:t> que la </a:t>
            </a:r>
            <a:r>
              <a:rPr lang="en-US" dirty="0" err="1"/>
              <a:t>presión</a:t>
            </a:r>
            <a:r>
              <a:rPr lang="en-US" dirty="0"/>
              <a:t> no sea </a:t>
            </a:r>
            <a:r>
              <a:rPr lang="en-US" dirty="0" err="1"/>
              <a:t>efectiva</a:t>
            </a:r>
            <a:r>
              <a:rPr lang="en-US" dirty="0"/>
              <a:t>. Si no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gasa</a:t>
            </a:r>
            <a:r>
              <a:rPr lang="en-US" dirty="0"/>
              <a:t>, use una </a:t>
            </a:r>
            <a:r>
              <a:rPr lang="en-US" dirty="0" err="1"/>
              <a:t>tela</a:t>
            </a:r>
            <a:r>
              <a:rPr lang="en-US" dirty="0"/>
              <a:t> o un </a:t>
            </a:r>
            <a:r>
              <a:rPr lang="en-US" dirty="0" err="1"/>
              <a:t>trapo</a:t>
            </a:r>
            <a:r>
              <a:rPr lang="en-US" dirty="0"/>
              <a:t> </a:t>
            </a:r>
            <a:r>
              <a:rPr lang="en-US" dirty="0" err="1"/>
              <a:t>limpios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Aplique</a:t>
            </a:r>
            <a:r>
              <a:rPr lang="en-US" dirty="0"/>
              <a:t> </a:t>
            </a:r>
            <a:r>
              <a:rPr lang="en-US" dirty="0" err="1"/>
              <a:t>presión</a:t>
            </a:r>
            <a:r>
              <a:rPr lang="en-US" dirty="0"/>
              <a:t> </a:t>
            </a:r>
            <a:r>
              <a:rPr lang="en-US" dirty="0" err="1"/>
              <a:t>directa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sitio del sangrado.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 </a:t>
            </a:r>
            <a:r>
              <a:rPr lang="en-US" dirty="0" err="1"/>
              <a:t>aplicación</a:t>
            </a:r>
            <a:r>
              <a:rPr lang="en-US" dirty="0"/>
              <a:t> de </a:t>
            </a:r>
            <a:r>
              <a:rPr lang="en-US" dirty="0" err="1"/>
              <a:t>presión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requerir</a:t>
            </a:r>
            <a:r>
              <a:rPr lang="en-US" dirty="0"/>
              <a:t> una </a:t>
            </a:r>
            <a:r>
              <a:rPr lang="en-US" dirty="0" err="1"/>
              <a:t>cantidad</a:t>
            </a:r>
            <a:r>
              <a:rPr lang="en-US" dirty="0"/>
              <a:t> </a:t>
            </a:r>
            <a:r>
              <a:rPr lang="en-US" dirty="0" err="1"/>
              <a:t>significante</a:t>
            </a:r>
            <a:r>
              <a:rPr lang="en-US" dirty="0"/>
              <a:t> de </a:t>
            </a:r>
            <a:r>
              <a:rPr lang="en-US" dirty="0" err="1"/>
              <a:t>fuerza</a:t>
            </a:r>
            <a:r>
              <a:rPr lang="en-US" dirty="0"/>
              <a:t>.  </a:t>
            </a:r>
            <a:r>
              <a:rPr lang="en-US" dirty="0" err="1"/>
              <a:t>Aplique</a:t>
            </a:r>
            <a:r>
              <a:rPr lang="en-US" dirty="0"/>
              <a:t> </a:t>
            </a:r>
            <a:r>
              <a:rPr lang="en-US" dirty="0" err="1"/>
              <a:t>suficiente</a:t>
            </a:r>
            <a:r>
              <a:rPr lang="en-US" dirty="0"/>
              <a:t> </a:t>
            </a:r>
            <a:r>
              <a:rPr lang="en-US" dirty="0" err="1"/>
              <a:t>fuerza</a:t>
            </a:r>
            <a:r>
              <a:rPr lang="en-US" dirty="0"/>
              <a:t> para </a:t>
            </a:r>
            <a:r>
              <a:rPr lang="en-US" dirty="0" err="1"/>
              <a:t>detener</a:t>
            </a:r>
            <a:r>
              <a:rPr lang="en-US" dirty="0"/>
              <a:t> el sangrado y </a:t>
            </a:r>
            <a:r>
              <a:rPr lang="en-US" dirty="0" err="1"/>
              <a:t>continúe</a:t>
            </a:r>
            <a:r>
              <a:rPr lang="en-US" dirty="0"/>
              <a:t> </a:t>
            </a:r>
            <a:r>
              <a:rPr lang="en-US" dirty="0" err="1"/>
              <a:t>aplicando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presión</a:t>
            </a:r>
            <a:r>
              <a:rPr lang="en-US" dirty="0"/>
              <a:t> hasta que </a:t>
            </a:r>
            <a:r>
              <a:rPr lang="en-US" dirty="0" err="1"/>
              <a:t>llegue</a:t>
            </a:r>
            <a:r>
              <a:rPr lang="en-US" dirty="0"/>
              <a:t> la </a:t>
            </a:r>
            <a:r>
              <a:rPr lang="en-US" dirty="0" err="1"/>
              <a:t>ayuda</a:t>
            </a:r>
            <a:r>
              <a:rPr lang="en-US" dirty="0"/>
              <a:t> 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58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HAY SONIDO PARA ESTE VIDEO</a:t>
            </a:r>
            <a:r>
              <a:rPr lang="en-US" baseline="0" dirty="0"/>
              <a:t> – THE INSTRUCTOR DEBE EXPLICAR LOS PASOS QUE EL RESPONDEDOR (INTERVINIENTE</a:t>
            </a:r>
            <a:r>
              <a:rPr lang="es-EC" baseline="0" dirty="0"/>
              <a:t>) INMEDIATO ESTÁ REALIZANDO. </a:t>
            </a:r>
            <a:endParaRPr lang="en-US" baseline="0" dirty="0"/>
          </a:p>
          <a:p>
            <a:endParaRPr lang="en-US" baseline="0" dirty="0"/>
          </a:p>
          <a:p>
            <a:r>
              <a:rPr lang="en-US" dirty="0"/>
              <a:t>La </a:t>
            </a:r>
            <a:r>
              <a:rPr lang="en-US" dirty="0" err="1"/>
              <a:t>demostración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video se </a:t>
            </a:r>
            <a:r>
              <a:rPr lang="en-US" dirty="0" err="1"/>
              <a:t>mueve</a:t>
            </a:r>
            <a:r>
              <a:rPr lang="en-US" dirty="0"/>
              <a:t> a un </a:t>
            </a:r>
            <a:r>
              <a:rPr lang="en-US" dirty="0" err="1"/>
              <a:t>ritmo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lento para </a:t>
            </a:r>
            <a:r>
              <a:rPr lang="en-US" dirty="0" err="1"/>
              <a:t>mostrar</a:t>
            </a:r>
            <a:r>
              <a:rPr lang="en-US" dirty="0"/>
              <a:t> el </a:t>
            </a:r>
            <a:r>
              <a:rPr lang="en-US" dirty="0" err="1"/>
              <a:t>proceso</a:t>
            </a:r>
            <a:r>
              <a:rPr lang="en-US" dirty="0"/>
              <a:t>.  </a:t>
            </a:r>
            <a:r>
              <a:rPr lang="en-US" dirty="0" err="1"/>
              <a:t>Recuerde</a:t>
            </a:r>
            <a:r>
              <a:rPr lang="en-US" dirty="0"/>
              <a:t> a los </a:t>
            </a:r>
            <a:r>
              <a:rPr lang="en-US" dirty="0" err="1"/>
              <a:t>participantes</a:t>
            </a:r>
            <a:r>
              <a:rPr lang="en-US" dirty="0"/>
              <a:t> que se debe </a:t>
            </a:r>
            <a:r>
              <a:rPr lang="en-US" dirty="0" err="1"/>
              <a:t>realizar</a:t>
            </a:r>
            <a:r>
              <a:rPr lang="en-US" dirty="0"/>
              <a:t> una </a:t>
            </a:r>
            <a:r>
              <a:rPr lang="en-US" dirty="0" err="1"/>
              <a:t>acción</a:t>
            </a:r>
            <a:r>
              <a:rPr lang="en-US" dirty="0"/>
              <a:t> </a:t>
            </a:r>
            <a:r>
              <a:rPr lang="en-US" dirty="0" err="1"/>
              <a:t>rápida</a:t>
            </a:r>
            <a:r>
              <a:rPr lang="en-US" dirty="0"/>
              <a:t> para </a:t>
            </a:r>
            <a:r>
              <a:rPr lang="en-US" dirty="0" err="1"/>
              <a:t>controlar</a:t>
            </a:r>
            <a:r>
              <a:rPr lang="en-US" dirty="0"/>
              <a:t> el sangrado. </a:t>
            </a:r>
          </a:p>
          <a:p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siguiente</a:t>
            </a:r>
            <a:r>
              <a:rPr lang="en-US" dirty="0"/>
              <a:t> </a:t>
            </a:r>
            <a:r>
              <a:rPr lang="en-US" dirty="0" err="1"/>
              <a:t>serie</a:t>
            </a:r>
            <a:r>
              <a:rPr lang="en-US" dirty="0"/>
              <a:t> de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diapositivas</a:t>
            </a:r>
            <a:r>
              <a:rPr lang="en-US" dirty="0"/>
              <a:t> </a:t>
            </a:r>
            <a:r>
              <a:rPr lang="en-US" dirty="0" err="1"/>
              <a:t>podrá</a:t>
            </a:r>
            <a:r>
              <a:rPr lang="en-US" dirty="0"/>
              <a:t> 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aplicar</a:t>
            </a:r>
            <a:r>
              <a:rPr lang="en-US" dirty="0"/>
              <a:t> </a:t>
            </a:r>
            <a:r>
              <a:rPr lang="en-US" dirty="0" err="1"/>
              <a:t>presión</a:t>
            </a:r>
            <a:r>
              <a:rPr lang="en-US" dirty="0"/>
              <a:t> a una </a:t>
            </a:r>
            <a:r>
              <a:rPr lang="en-US" dirty="0" err="1"/>
              <a:t>herida</a:t>
            </a:r>
            <a:r>
              <a:rPr lang="en-US" dirty="0"/>
              <a:t> </a:t>
            </a:r>
            <a:r>
              <a:rPr lang="en-US" dirty="0" err="1"/>
              <a:t>sangrante</a:t>
            </a:r>
            <a:r>
              <a:rPr lang="en-US" dirty="0"/>
              <a:t>.   </a:t>
            </a:r>
          </a:p>
          <a:p>
            <a:endParaRPr lang="en-US" dirty="0"/>
          </a:p>
          <a:p>
            <a:r>
              <a:rPr lang="en-US" dirty="0" err="1"/>
              <a:t>Aquí</a:t>
            </a:r>
            <a:r>
              <a:rPr lang="en-US" dirty="0"/>
              <a:t> se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ver</a:t>
            </a:r>
            <a:r>
              <a:rPr lang="en-US" dirty="0"/>
              <a:t> la </a:t>
            </a:r>
            <a:r>
              <a:rPr lang="en-US" dirty="0" err="1"/>
              <a:t>aplicación</a:t>
            </a:r>
            <a:r>
              <a:rPr lang="en-US" dirty="0"/>
              <a:t> de </a:t>
            </a:r>
            <a:r>
              <a:rPr lang="en-US" dirty="0" err="1"/>
              <a:t>presión</a:t>
            </a:r>
            <a:r>
              <a:rPr lang="en-US" dirty="0"/>
              <a:t> de </a:t>
            </a:r>
            <a:r>
              <a:rPr lang="en-US" dirty="0" err="1"/>
              <a:t>precisión</a:t>
            </a:r>
            <a:r>
              <a:rPr lang="en-US" dirty="0"/>
              <a:t> </a:t>
            </a:r>
            <a:r>
              <a:rPr lang="en-US" dirty="0" err="1"/>
              <a:t>directamente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sitio de sangrado.  </a:t>
            </a:r>
            <a:r>
              <a:rPr lang="en-US" dirty="0" err="1"/>
              <a:t>Éste</a:t>
            </a:r>
            <a:r>
              <a:rPr lang="en-US" dirty="0"/>
              <a:t> es un </a:t>
            </a:r>
            <a:r>
              <a:rPr lang="en-US" dirty="0" err="1"/>
              <a:t>método</a:t>
            </a:r>
            <a:r>
              <a:rPr lang="en-US" dirty="0"/>
              <a:t> </a:t>
            </a:r>
            <a:r>
              <a:rPr lang="en-US" dirty="0" err="1"/>
              <a:t>efectivo</a:t>
            </a:r>
            <a:r>
              <a:rPr lang="en-US" dirty="0"/>
              <a:t> para </a:t>
            </a:r>
            <a:r>
              <a:rPr lang="en-US" dirty="0" err="1"/>
              <a:t>controlar</a:t>
            </a:r>
            <a:r>
              <a:rPr lang="en-US" dirty="0"/>
              <a:t> el sangrado.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7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 el sangrado </a:t>
            </a:r>
            <a:r>
              <a:rPr lang="en-US" dirty="0" err="1"/>
              <a:t>proviene</a:t>
            </a:r>
            <a:r>
              <a:rPr lang="en-US" dirty="0"/>
              <a:t> de una </a:t>
            </a:r>
            <a:r>
              <a:rPr lang="en-US" dirty="0" err="1"/>
              <a:t>cavidad</a:t>
            </a:r>
            <a:r>
              <a:rPr lang="en-US" dirty="0"/>
              <a:t>, la </a:t>
            </a:r>
            <a:r>
              <a:rPr lang="en-US" dirty="0" err="1"/>
              <a:t>presión</a:t>
            </a:r>
            <a:r>
              <a:rPr lang="en-US" dirty="0"/>
              <a:t> superficial </a:t>
            </a:r>
            <a:r>
              <a:rPr lang="en-US" dirty="0" err="1"/>
              <a:t>puede</a:t>
            </a:r>
            <a:r>
              <a:rPr lang="en-US" dirty="0"/>
              <a:t> no ser </a:t>
            </a:r>
            <a:r>
              <a:rPr lang="en-US" dirty="0" err="1"/>
              <a:t>efectiva</a:t>
            </a:r>
            <a:r>
              <a:rPr lang="en-US" dirty="0"/>
              <a:t> y, a lo major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deba</a:t>
            </a:r>
            <a:r>
              <a:rPr lang="en-US" dirty="0"/>
              <a:t> </a:t>
            </a:r>
            <a:r>
              <a:rPr lang="en-US" dirty="0" err="1"/>
              <a:t>empaquear</a:t>
            </a:r>
            <a:r>
              <a:rPr lang="en-US" dirty="0"/>
              <a:t> la </a:t>
            </a:r>
            <a:r>
              <a:rPr lang="en-US" dirty="0" err="1"/>
              <a:t>herida</a:t>
            </a:r>
            <a:r>
              <a:rPr lang="en-US" dirty="0"/>
              <a:t> profunda y </a:t>
            </a:r>
            <a:r>
              <a:rPr lang="en-US" dirty="0" err="1"/>
              <a:t>apretadamente</a:t>
            </a:r>
            <a:r>
              <a:rPr lang="en-US" dirty="0"/>
              <a:t>. </a:t>
            </a:r>
            <a:r>
              <a:rPr lang="en-US" dirty="0" err="1"/>
              <a:t>Tenga</a:t>
            </a:r>
            <a:r>
              <a:rPr lang="en-US" dirty="0"/>
              <a:t> </a:t>
            </a:r>
            <a:r>
              <a:rPr lang="en-US" dirty="0" err="1"/>
              <a:t>cuidado</a:t>
            </a:r>
            <a:r>
              <a:rPr lang="en-US" dirty="0"/>
              <a:t> </a:t>
            </a:r>
            <a:r>
              <a:rPr lang="en-US" dirty="0" err="1"/>
              <a:t>pues</a:t>
            </a:r>
            <a:r>
              <a:rPr lang="en-US" dirty="0"/>
              <a:t> </a:t>
            </a:r>
            <a:r>
              <a:rPr lang="en-US" dirty="0" err="1"/>
              <a:t>podría</a:t>
            </a:r>
            <a:r>
              <a:rPr lang="en-US" dirty="0"/>
              <a:t> </a:t>
            </a:r>
            <a:r>
              <a:rPr lang="en-US" dirty="0" err="1"/>
              <a:t>haber</a:t>
            </a:r>
            <a:r>
              <a:rPr lang="en-US" dirty="0"/>
              <a:t> </a:t>
            </a:r>
            <a:r>
              <a:rPr lang="en-US" dirty="0" err="1"/>
              <a:t>objetos</a:t>
            </a:r>
            <a:r>
              <a:rPr lang="en-US" dirty="0"/>
              <a:t> </a:t>
            </a:r>
            <a:r>
              <a:rPr lang="en-US" dirty="0" err="1"/>
              <a:t>punzantes</a:t>
            </a:r>
            <a:r>
              <a:rPr lang="en-US" dirty="0"/>
              <a:t> o </a:t>
            </a:r>
            <a:r>
              <a:rPr lang="en-US" dirty="0" err="1"/>
              <a:t>fragmentos</a:t>
            </a:r>
            <a:r>
              <a:rPr lang="en-US" dirty="0"/>
              <a:t> de </a:t>
            </a:r>
            <a:r>
              <a:rPr lang="en-US" dirty="0" err="1"/>
              <a:t>hueso</a:t>
            </a:r>
            <a:r>
              <a:rPr lang="en-US" dirty="0"/>
              <a:t> dentro de la </a:t>
            </a:r>
            <a:r>
              <a:rPr lang="en-US" dirty="0" err="1"/>
              <a:t>cavidad</a:t>
            </a:r>
            <a:r>
              <a:rPr lang="en-US" dirty="0"/>
              <a:t>.  Una </a:t>
            </a:r>
            <a:r>
              <a:rPr lang="en-US" dirty="0" err="1"/>
              <a:t>vez</a:t>
            </a:r>
            <a:r>
              <a:rPr lang="en-US" dirty="0"/>
              <a:t> que la </a:t>
            </a:r>
            <a:r>
              <a:rPr lang="en-US" dirty="0" err="1"/>
              <a:t>hemorragia</a:t>
            </a:r>
            <a:r>
              <a:rPr lang="en-US" dirty="0"/>
              <a:t> se </a:t>
            </a:r>
            <a:r>
              <a:rPr lang="en-US" dirty="0" err="1"/>
              <a:t>detenga</a:t>
            </a:r>
            <a:r>
              <a:rPr lang="en-US" dirty="0"/>
              <a:t>, no revise la </a:t>
            </a:r>
            <a:r>
              <a:rPr lang="en-US" dirty="0" err="1"/>
              <a:t>herida</a:t>
            </a:r>
            <a:r>
              <a:rPr lang="en-US" dirty="0"/>
              <a:t>, </a:t>
            </a:r>
            <a:r>
              <a:rPr lang="en-US" dirty="0" err="1"/>
              <a:t>simplemente</a:t>
            </a:r>
            <a:r>
              <a:rPr lang="en-US" dirty="0"/>
              <a:t> </a:t>
            </a:r>
            <a:r>
              <a:rPr lang="en-US" dirty="0" err="1"/>
              <a:t>mantenga</a:t>
            </a:r>
            <a:r>
              <a:rPr lang="en-US" dirty="0"/>
              <a:t> la </a:t>
            </a:r>
            <a:r>
              <a:rPr lang="en-US" dirty="0" err="1"/>
              <a:t>presión</a:t>
            </a:r>
            <a:r>
              <a:rPr lang="en-US" dirty="0"/>
              <a:t> hasta que la </a:t>
            </a:r>
            <a:r>
              <a:rPr lang="en-US" dirty="0" err="1"/>
              <a:t>ayuda</a:t>
            </a:r>
            <a:r>
              <a:rPr lang="en-US" dirty="0"/>
              <a:t> </a:t>
            </a:r>
            <a:r>
              <a:rPr lang="en-US" dirty="0" err="1"/>
              <a:t>llegue</a:t>
            </a:r>
            <a:r>
              <a:rPr lang="en-US" dirty="0"/>
              <a:t>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89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HAY SONIDO PARA ESTE VIDEO</a:t>
            </a:r>
            <a:r>
              <a:rPr lang="en-US" baseline="0" dirty="0"/>
              <a:t> – THE INSTRUCTOR DEBE EXPLICAR LOS PASOS QUE EL RESPONDEDOR (INTERVINIENTE</a:t>
            </a:r>
            <a:r>
              <a:rPr lang="es-EC" baseline="0" dirty="0"/>
              <a:t>) INMEDIATO ESTÁ REALIZANDO. 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La </a:t>
            </a:r>
            <a:r>
              <a:rPr lang="en-US" dirty="0" err="1"/>
              <a:t>demostración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video se </a:t>
            </a:r>
            <a:r>
              <a:rPr lang="en-US" dirty="0" err="1"/>
              <a:t>mueve</a:t>
            </a:r>
            <a:r>
              <a:rPr lang="en-US" dirty="0"/>
              <a:t> a un </a:t>
            </a:r>
            <a:r>
              <a:rPr lang="en-US" dirty="0" err="1"/>
              <a:t>ritmo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lento para </a:t>
            </a:r>
            <a:r>
              <a:rPr lang="en-US" dirty="0" err="1"/>
              <a:t>mostrar</a:t>
            </a:r>
            <a:r>
              <a:rPr lang="en-US" dirty="0"/>
              <a:t> el </a:t>
            </a:r>
            <a:r>
              <a:rPr lang="en-US" dirty="0" err="1"/>
              <a:t>proceso</a:t>
            </a:r>
            <a:r>
              <a:rPr lang="en-US" dirty="0"/>
              <a:t>.  </a:t>
            </a:r>
            <a:r>
              <a:rPr lang="en-US" dirty="0" err="1"/>
              <a:t>Recuerde</a:t>
            </a:r>
            <a:r>
              <a:rPr lang="en-US" dirty="0"/>
              <a:t> a los </a:t>
            </a:r>
            <a:r>
              <a:rPr lang="en-US" dirty="0" err="1"/>
              <a:t>participantes</a:t>
            </a:r>
            <a:r>
              <a:rPr lang="en-US" dirty="0"/>
              <a:t> que se debe </a:t>
            </a:r>
            <a:r>
              <a:rPr lang="en-US" dirty="0" err="1"/>
              <a:t>realizar</a:t>
            </a:r>
            <a:r>
              <a:rPr lang="en-US" dirty="0"/>
              <a:t> una </a:t>
            </a:r>
            <a:r>
              <a:rPr lang="en-US" dirty="0" err="1"/>
              <a:t>acción</a:t>
            </a:r>
            <a:r>
              <a:rPr lang="en-US" dirty="0"/>
              <a:t> </a:t>
            </a:r>
            <a:r>
              <a:rPr lang="en-US" dirty="0" err="1"/>
              <a:t>rápida</a:t>
            </a:r>
            <a:r>
              <a:rPr lang="en-US" dirty="0"/>
              <a:t> para </a:t>
            </a:r>
            <a:r>
              <a:rPr lang="en-US" dirty="0" err="1"/>
              <a:t>controlar</a:t>
            </a:r>
            <a:r>
              <a:rPr lang="en-US" dirty="0"/>
              <a:t> el sangrado. </a:t>
            </a:r>
          </a:p>
          <a:p>
            <a:endParaRPr lang="en-US" baseline="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48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debe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aplicación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extremidades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detienen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empaquetamiento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situación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Generalmente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habrá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amputaciones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inmediato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72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debe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o 3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pulgadas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arriba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Evite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colocar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prominencia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huesuda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ligera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sin embargo, 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necesario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remover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abultada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chaqueta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Si se lo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bolsillo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asegúrese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vaciar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bolsillo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Continúe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girando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hasta que el sangrado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detenga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requerir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procedimiento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doloroso y se debe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No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remueva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hasta que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llegue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68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HAY SONIDO PARA ESTE VIDEO</a:t>
            </a:r>
            <a:r>
              <a:rPr lang="en-US" baseline="0" dirty="0"/>
              <a:t> – THE INSTRUCTOR DEBE EXPLICAR LOS PASOS QUE EL RESPONDEDOR (INTERVINIENTE</a:t>
            </a:r>
            <a:r>
              <a:rPr lang="es-EC" baseline="0" dirty="0"/>
              <a:t>) INMEDIATO ESTÁ REALIZANDO. 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La </a:t>
            </a:r>
            <a:r>
              <a:rPr lang="en-US" dirty="0" err="1"/>
              <a:t>demostración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video se </a:t>
            </a:r>
            <a:r>
              <a:rPr lang="en-US" dirty="0" err="1"/>
              <a:t>mueve</a:t>
            </a:r>
            <a:r>
              <a:rPr lang="en-US" dirty="0"/>
              <a:t> a un </a:t>
            </a:r>
            <a:r>
              <a:rPr lang="en-US" dirty="0" err="1"/>
              <a:t>ritmo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lento para </a:t>
            </a:r>
            <a:r>
              <a:rPr lang="en-US" dirty="0" err="1"/>
              <a:t>mostrar</a:t>
            </a:r>
            <a:r>
              <a:rPr lang="en-US" dirty="0"/>
              <a:t> el </a:t>
            </a:r>
            <a:r>
              <a:rPr lang="en-US" dirty="0" err="1"/>
              <a:t>proceso</a:t>
            </a:r>
            <a:r>
              <a:rPr lang="en-US" dirty="0"/>
              <a:t>.  </a:t>
            </a:r>
            <a:r>
              <a:rPr lang="en-US" dirty="0" err="1"/>
              <a:t>Recuerde</a:t>
            </a:r>
            <a:r>
              <a:rPr lang="en-US" dirty="0"/>
              <a:t> a los </a:t>
            </a:r>
            <a:r>
              <a:rPr lang="en-US" dirty="0" err="1"/>
              <a:t>participantes</a:t>
            </a:r>
            <a:r>
              <a:rPr lang="en-US" dirty="0"/>
              <a:t> que se debe </a:t>
            </a:r>
            <a:r>
              <a:rPr lang="en-US" dirty="0" err="1"/>
              <a:t>realizar</a:t>
            </a:r>
            <a:r>
              <a:rPr lang="en-US" dirty="0"/>
              <a:t> una </a:t>
            </a:r>
            <a:r>
              <a:rPr lang="en-US" dirty="0" err="1"/>
              <a:t>acción</a:t>
            </a:r>
            <a:r>
              <a:rPr lang="en-US" dirty="0"/>
              <a:t> </a:t>
            </a:r>
            <a:r>
              <a:rPr lang="en-US" dirty="0" err="1"/>
              <a:t>rápida</a:t>
            </a:r>
            <a:r>
              <a:rPr lang="en-US" dirty="0"/>
              <a:t> para </a:t>
            </a:r>
            <a:r>
              <a:rPr lang="en-US" dirty="0" err="1"/>
              <a:t>controlar</a:t>
            </a:r>
            <a:r>
              <a:rPr lang="en-US" dirty="0"/>
              <a:t> el sangrado. </a:t>
            </a:r>
          </a:p>
          <a:p>
            <a:endParaRPr lang="en-US" baseline="0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9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programa educativo representa el esfuerzo colaborativo</a:t>
            </a:r>
            <a:r>
              <a:rPr lang="es-ES_tradnl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muchas organizaciones e incluye las “mejores prácticas” actuales de cómo manejar la hemorragia que pone en riesgo la vida.</a:t>
            </a:r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spc="3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Detener</a:t>
            </a:r>
            <a:r>
              <a:rPr lang="en-US" sz="1200" kern="1200" spc="3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Sangrado</a:t>
            </a:r>
            <a:r>
              <a:rPr lang="en-US" sz="1200" spc="44" baseline="31746" dirty="0">
                <a:solidFill>
                  <a:srgbClr val="AB0F24"/>
                </a:solidFill>
              </a:rPr>
              <a:t>®</a:t>
            </a:r>
            <a:r>
              <a:rPr lang="en-US" sz="1200" spc="44" dirty="0">
                <a:solidFill>
                  <a:srgbClr val="AB0F24"/>
                </a:solidFill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46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Comercialmente</a:t>
            </a:r>
            <a:r>
              <a:rPr lang="en-US" dirty="0"/>
              <a:t> </a:t>
            </a:r>
            <a:r>
              <a:rPr lang="en-US" dirty="0" err="1"/>
              <a:t>disponibles</a:t>
            </a:r>
            <a:r>
              <a:rPr lang="en-US" dirty="0"/>
              <a:t> hay </a:t>
            </a:r>
            <a:r>
              <a:rPr lang="en-US" dirty="0" err="1"/>
              <a:t>varios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torniquetes</a:t>
            </a:r>
            <a:r>
              <a:rPr lang="en-US" dirty="0"/>
              <a:t>.  El </a:t>
            </a:r>
            <a:r>
              <a:rPr lang="en-US" dirty="0" err="1"/>
              <a:t>Torniquete</a:t>
            </a:r>
            <a:r>
              <a:rPr lang="en-US" dirty="0"/>
              <a:t> para </a:t>
            </a:r>
            <a:r>
              <a:rPr lang="en-US" dirty="0" err="1"/>
              <a:t>aplicación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Combate</a:t>
            </a:r>
            <a:r>
              <a:rPr lang="en-US" dirty="0"/>
              <a:t> (CAT. Por sus </a:t>
            </a:r>
            <a:r>
              <a:rPr lang="en-US" dirty="0" err="1"/>
              <a:t>siglas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) y el </a:t>
            </a:r>
            <a:r>
              <a:rPr lang="en-US" dirty="0" err="1"/>
              <a:t>Torniquete</a:t>
            </a:r>
            <a:r>
              <a:rPr lang="en-US" dirty="0"/>
              <a:t> para </a:t>
            </a:r>
            <a:r>
              <a:rPr lang="en-US" dirty="0" err="1"/>
              <a:t>Fuerzas</a:t>
            </a:r>
            <a:r>
              <a:rPr lang="en-US" dirty="0"/>
              <a:t> </a:t>
            </a:r>
            <a:r>
              <a:rPr lang="en-US" dirty="0" err="1"/>
              <a:t>Especiales</a:t>
            </a:r>
            <a:r>
              <a:rPr lang="en-US" dirty="0"/>
              <a:t> de </a:t>
            </a:r>
            <a:r>
              <a:rPr lang="en-US" dirty="0" err="1"/>
              <a:t>Operación</a:t>
            </a:r>
            <a:r>
              <a:rPr lang="en-US" dirty="0"/>
              <a:t> (SOFT-T, por sus </a:t>
            </a:r>
            <a:r>
              <a:rPr lang="en-US" dirty="0" err="1"/>
              <a:t>siglas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)  son dos </a:t>
            </a:r>
            <a:r>
              <a:rPr lang="en-US" dirty="0" err="1"/>
              <a:t>torniquetes</a:t>
            </a:r>
            <a:r>
              <a:rPr lang="en-US" dirty="0"/>
              <a:t> </a:t>
            </a:r>
            <a:r>
              <a:rPr lang="en-US" dirty="0" err="1"/>
              <a:t>recomendados</a:t>
            </a:r>
            <a:r>
              <a:rPr lang="en-US" dirty="0"/>
              <a:t> por el </a:t>
            </a:r>
            <a:r>
              <a:rPr lang="en-US" dirty="0" err="1"/>
              <a:t>Comité</a:t>
            </a:r>
            <a:r>
              <a:rPr lang="en-US" dirty="0"/>
              <a:t> de </a:t>
            </a:r>
            <a:r>
              <a:rPr lang="en-US" dirty="0" err="1"/>
              <a:t>Cuidado</a:t>
            </a:r>
            <a:r>
              <a:rPr lang="en-US" dirty="0"/>
              <a:t> de </a:t>
            </a:r>
            <a:r>
              <a:rPr lang="en-US" dirty="0" err="1"/>
              <a:t>Bajas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Tácticas</a:t>
            </a:r>
            <a:r>
              <a:rPr lang="en-US" dirty="0"/>
              <a:t> de </a:t>
            </a:r>
            <a:r>
              <a:rPr lang="en-US" dirty="0" err="1"/>
              <a:t>Combate</a:t>
            </a:r>
            <a:r>
              <a:rPr lang="en-US" dirty="0"/>
              <a:t>,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conocido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baseline="0" dirty="0"/>
              <a:t> </a:t>
            </a:r>
            <a:r>
              <a:rPr lang="en-US" baseline="0" dirty="0" err="1"/>
              <a:t>CoTCCC</a:t>
            </a:r>
            <a:r>
              <a:rPr lang="en-US" baseline="0" dirty="0"/>
              <a:t> or TCCC</a:t>
            </a:r>
            <a:r>
              <a:rPr lang="en-US" dirty="0"/>
              <a:t>,.  Tanto el CAT </a:t>
            </a:r>
            <a:r>
              <a:rPr lang="en-US" dirty="0" err="1"/>
              <a:t>como</a:t>
            </a:r>
            <a:r>
              <a:rPr lang="en-US" dirty="0"/>
              <a:t> el SOFT-T, </a:t>
            </a:r>
            <a:r>
              <a:rPr lang="en-US" dirty="0" err="1"/>
              <a:t>funcionan</a:t>
            </a:r>
            <a:r>
              <a:rPr lang="en-US" dirty="0"/>
              <a:t> con un </a:t>
            </a:r>
            <a:r>
              <a:rPr lang="en-US" dirty="0" err="1"/>
              <a:t>mecanismo</a:t>
            </a:r>
            <a:r>
              <a:rPr lang="en-US" dirty="0"/>
              <a:t> de </a:t>
            </a:r>
            <a:r>
              <a:rPr lang="en-US" dirty="0" err="1"/>
              <a:t>molinete</a:t>
            </a:r>
            <a:r>
              <a:rPr lang="en-US" dirty="0"/>
              <a:t> y son </a:t>
            </a:r>
            <a:r>
              <a:rPr lang="en-US" dirty="0" err="1"/>
              <a:t>igualmente</a:t>
            </a:r>
            <a:r>
              <a:rPr lang="en-US" dirty="0"/>
              <a:t> </a:t>
            </a:r>
            <a:r>
              <a:rPr lang="en-US" dirty="0" err="1"/>
              <a:t>efectivos</a:t>
            </a:r>
            <a:r>
              <a:rPr lang="en-US" dirty="0"/>
              <a:t>.  The ACS COT </a:t>
            </a:r>
            <a:r>
              <a:rPr lang="en-US" dirty="0" err="1"/>
              <a:t>utiliza</a:t>
            </a:r>
            <a:r>
              <a:rPr lang="en-US" dirty="0"/>
              <a:t> el </a:t>
            </a:r>
            <a:r>
              <a:rPr lang="en-US" dirty="0" err="1"/>
              <a:t>formulario</a:t>
            </a:r>
            <a:r>
              <a:rPr lang="en-US" dirty="0"/>
              <a:t>  </a:t>
            </a:r>
            <a:r>
              <a:rPr lang="en-US" dirty="0" err="1"/>
              <a:t>complementario</a:t>
            </a:r>
            <a:r>
              <a:rPr lang="en-US" baseline="0" dirty="0"/>
              <a:t> TCCC </a:t>
            </a:r>
            <a:r>
              <a:rPr lang="en-US" baseline="0" dirty="0" err="1"/>
              <a:t>como</a:t>
            </a:r>
            <a:r>
              <a:rPr lang="en-US" baseline="0" dirty="0"/>
              <a:t> </a:t>
            </a:r>
            <a:r>
              <a:rPr lang="en-US" baseline="0" dirty="0" err="1"/>
              <a:t>recomendaciones</a:t>
            </a:r>
            <a:r>
              <a:rPr lang="en-US" baseline="0" dirty="0"/>
              <a:t> para </a:t>
            </a:r>
            <a:r>
              <a:rPr lang="en-US" baseline="0" dirty="0" err="1"/>
              <a:t>torniquetes</a:t>
            </a:r>
            <a:r>
              <a:rPr lang="en-US" baseline="0" dirty="0"/>
              <a:t>. Este </a:t>
            </a:r>
            <a:r>
              <a:rPr lang="en-US" baseline="0" dirty="0" err="1"/>
              <a:t>programa</a:t>
            </a:r>
            <a:r>
              <a:rPr lang="en-US" baseline="0" dirty="0"/>
              <a:t> no </a:t>
            </a:r>
            <a:r>
              <a:rPr lang="en-US" baseline="0" dirty="0" err="1"/>
              <a:t>recomienda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una </a:t>
            </a:r>
            <a:r>
              <a:rPr lang="en-US" baseline="0" dirty="0" err="1"/>
              <a:t>marca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un </a:t>
            </a:r>
            <a:r>
              <a:rPr lang="en-US" baseline="0" dirty="0" err="1"/>
              <a:t>modelo</a:t>
            </a:r>
            <a:r>
              <a:rPr lang="en-US" baseline="0" dirty="0"/>
              <a:t> </a:t>
            </a:r>
            <a:r>
              <a:rPr lang="en-US" baseline="0" dirty="0" err="1"/>
              <a:t>específicos</a:t>
            </a:r>
            <a:r>
              <a:rPr lang="en-US" baseline="0" dirty="0"/>
              <a:t> de </a:t>
            </a:r>
            <a:r>
              <a:rPr lang="en-US" baseline="0" dirty="0" err="1"/>
              <a:t>torniquete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Los </a:t>
            </a:r>
            <a:r>
              <a:rPr lang="en-US" dirty="0" err="1"/>
              <a:t>torniquetes</a:t>
            </a:r>
            <a:r>
              <a:rPr lang="en-US" dirty="0"/>
              <a:t> </a:t>
            </a:r>
            <a:r>
              <a:rPr lang="en-US" dirty="0" err="1"/>
              <a:t>improvisados</a:t>
            </a:r>
            <a:r>
              <a:rPr lang="en-US" dirty="0"/>
              <a:t> son </a:t>
            </a:r>
            <a:r>
              <a:rPr lang="en-US" dirty="0" err="1"/>
              <a:t>difíciles</a:t>
            </a:r>
            <a:r>
              <a:rPr lang="en-US" dirty="0"/>
              <a:t> de </a:t>
            </a:r>
            <a:r>
              <a:rPr lang="en-US" dirty="0" err="1"/>
              <a:t>hacer</a:t>
            </a:r>
            <a:r>
              <a:rPr lang="en-US" dirty="0"/>
              <a:t> y de </a:t>
            </a:r>
            <a:r>
              <a:rPr lang="en-US" dirty="0" err="1"/>
              <a:t>aplicar</a:t>
            </a:r>
            <a:r>
              <a:rPr lang="en-US" dirty="0"/>
              <a:t> </a:t>
            </a:r>
            <a:r>
              <a:rPr lang="en-US" dirty="0" err="1"/>
              <a:t>correctamente</a:t>
            </a:r>
            <a:r>
              <a:rPr lang="en-US" dirty="0"/>
              <a:t> y, </a:t>
            </a:r>
            <a:r>
              <a:rPr lang="en-US" dirty="0" err="1"/>
              <a:t>podrían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efecto</a:t>
            </a:r>
            <a:r>
              <a:rPr lang="en-US" dirty="0"/>
              <a:t>, </a:t>
            </a:r>
            <a:r>
              <a:rPr lang="en-US" dirty="0" err="1"/>
              <a:t>incrementar</a:t>
            </a:r>
            <a:r>
              <a:rPr lang="en-US" dirty="0"/>
              <a:t> la </a:t>
            </a:r>
            <a:r>
              <a:rPr lang="en-US" dirty="0" err="1"/>
              <a:t>hemorragia</a:t>
            </a:r>
            <a:r>
              <a:rPr lang="en-US" dirty="0"/>
              <a:t> por la </a:t>
            </a:r>
            <a:r>
              <a:rPr lang="en-US" dirty="0" err="1"/>
              <a:t>compresión</a:t>
            </a:r>
            <a:r>
              <a:rPr lang="en-US" dirty="0"/>
              <a:t> de </a:t>
            </a:r>
            <a:r>
              <a:rPr lang="en-US" dirty="0" err="1"/>
              <a:t>estructuras</a:t>
            </a:r>
            <a:r>
              <a:rPr lang="en-US" dirty="0"/>
              <a:t> </a:t>
            </a:r>
            <a:r>
              <a:rPr lang="en-US" dirty="0" err="1"/>
              <a:t>venosas</a:t>
            </a:r>
            <a:r>
              <a:rPr lang="en-US" dirty="0"/>
              <a:t>. 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utilidad</a:t>
            </a:r>
            <a:r>
              <a:rPr lang="en-US" dirty="0"/>
              <a:t> no se ha </a:t>
            </a:r>
            <a:r>
              <a:rPr lang="en-US" dirty="0" err="1"/>
              <a:t>probado</a:t>
            </a:r>
            <a:r>
              <a:rPr lang="en-US" dirty="0"/>
              <a:t> </a:t>
            </a:r>
            <a:r>
              <a:rPr lang="en-US" dirty="0" err="1"/>
              <a:t>científicamente</a:t>
            </a:r>
            <a:r>
              <a:rPr lang="en-US" dirty="0"/>
              <a:t> y, por lo tanto, al </a:t>
            </a:r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, se lo debe </a:t>
            </a:r>
            <a:r>
              <a:rPr lang="en-US" dirty="0" err="1"/>
              <a:t>hacer</a:t>
            </a:r>
            <a:r>
              <a:rPr lang="en-US" dirty="0"/>
              <a:t> con </a:t>
            </a:r>
            <a:r>
              <a:rPr lang="en-US" dirty="0" err="1"/>
              <a:t>mucha</a:t>
            </a:r>
            <a:r>
              <a:rPr lang="en-US" dirty="0"/>
              <a:t> </a:t>
            </a:r>
            <a:r>
              <a:rPr lang="en-US" dirty="0" err="1"/>
              <a:t>precaución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21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dirty="0">
                <a:hlinkClick r:id="rId3"/>
              </a:rPr>
              <a:t>https://www.deployedmedicine.com/market/11/content/100</a:t>
            </a:r>
            <a:endParaRPr lang="en-US" dirty="0"/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8556F-5514-4A36-BFA3-C9D6CB400CD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67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8556F-5514-4A36-BFA3-C9D6CB400CD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67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Siempre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lo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aplique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apropiadamente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demasiado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aplique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apropiadamente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sangrante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siempre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sangrado.    </a:t>
            </a: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empaquetamiento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tanto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8556F-5514-4A36-BFA3-C9D6CB400CD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67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Éstas</a:t>
            </a:r>
            <a:r>
              <a:rPr lang="en-US" dirty="0"/>
              <a:t> son </a:t>
            </a:r>
            <a:r>
              <a:rPr lang="en-US" dirty="0" err="1"/>
              <a:t>preocupaciones</a:t>
            </a:r>
            <a:r>
              <a:rPr lang="en-US" dirty="0"/>
              <a:t> </a:t>
            </a:r>
            <a:r>
              <a:rPr lang="en-US" dirty="0" err="1"/>
              <a:t>comunes</a:t>
            </a:r>
            <a:r>
              <a:rPr lang="en-US" dirty="0"/>
              <a:t>. </a:t>
            </a:r>
            <a:r>
              <a:rPr lang="en-US" dirty="0" err="1"/>
              <a:t>Tómese</a:t>
            </a:r>
            <a:r>
              <a:rPr lang="en-US" dirty="0"/>
              <a:t> el </a:t>
            </a:r>
            <a:r>
              <a:rPr lang="en-US" dirty="0" err="1"/>
              <a:t>tiempo</a:t>
            </a:r>
            <a:r>
              <a:rPr lang="en-US" dirty="0"/>
              <a:t> de </a:t>
            </a:r>
            <a:r>
              <a:rPr lang="en-US" dirty="0" err="1"/>
              <a:t>revisarlas</a:t>
            </a:r>
            <a:r>
              <a:rPr lang="en-US" dirty="0"/>
              <a:t> </a:t>
            </a:r>
            <a:r>
              <a:rPr lang="en-US" dirty="0" err="1"/>
              <a:t>cuidadosamente</a:t>
            </a:r>
            <a:r>
              <a:rPr lang="en-US" dirty="0"/>
              <a:t> con sus </a:t>
            </a:r>
            <a:r>
              <a:rPr lang="en-US" dirty="0" err="1"/>
              <a:t>estudiantes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se </a:t>
            </a:r>
            <a:r>
              <a:rPr lang="en-US" dirty="0" err="1"/>
              <a:t>deben</a:t>
            </a:r>
            <a:r>
              <a:rPr lang="en-US" dirty="0"/>
              <a:t> remover los </a:t>
            </a:r>
            <a:r>
              <a:rPr lang="en-US" dirty="0" err="1"/>
              <a:t>objetos</a:t>
            </a:r>
            <a:r>
              <a:rPr lang="en-US" dirty="0"/>
              <a:t> </a:t>
            </a:r>
            <a:r>
              <a:rPr lang="en-US" dirty="0" err="1"/>
              <a:t>incrustados</a:t>
            </a:r>
            <a:r>
              <a:rPr lang="en-US" dirty="0"/>
              <a:t>. Hay que </a:t>
            </a:r>
            <a:r>
              <a:rPr lang="en-US" dirty="0" err="1"/>
              <a:t>dejarlos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y no </a:t>
            </a:r>
            <a:r>
              <a:rPr lang="en-US" dirty="0" err="1"/>
              <a:t>intentar</a:t>
            </a:r>
            <a:r>
              <a:rPr lang="en-US" dirty="0"/>
              <a:t> </a:t>
            </a:r>
            <a:r>
              <a:rPr lang="en-US" dirty="0" err="1"/>
              <a:t>sacarlos</a:t>
            </a:r>
            <a:r>
              <a:rPr lang="en-US" dirty="0"/>
              <a:t>. El primer </a:t>
            </a:r>
            <a:r>
              <a:rPr lang="en-US" dirty="0" err="1"/>
              <a:t>respondedor</a:t>
            </a:r>
            <a:r>
              <a:rPr lang="en-US" dirty="0"/>
              <a:t> </a:t>
            </a:r>
            <a:r>
              <a:rPr lang="en-US" dirty="0" err="1"/>
              <a:t>podría</a:t>
            </a:r>
            <a:r>
              <a:rPr lang="en-US" dirty="0"/>
              <a:t> </a:t>
            </a:r>
            <a:r>
              <a:rPr lang="en-US" dirty="0" err="1"/>
              <a:t>aplicar</a:t>
            </a:r>
            <a:r>
              <a:rPr lang="en-US" dirty="0"/>
              <a:t> un </a:t>
            </a:r>
            <a:r>
              <a:rPr lang="en-US" dirty="0" err="1"/>
              <a:t>torniquete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objeto</a:t>
            </a:r>
            <a:r>
              <a:rPr lang="en-US" dirty="0"/>
              <a:t>.  Personal </a:t>
            </a:r>
            <a:r>
              <a:rPr lang="en-US" dirty="0" err="1"/>
              <a:t>médico</a:t>
            </a:r>
            <a:r>
              <a:rPr lang="en-US" dirty="0"/>
              <a:t> </a:t>
            </a:r>
            <a:r>
              <a:rPr lang="en-US" dirty="0" err="1"/>
              <a:t>profesional</a:t>
            </a:r>
            <a:r>
              <a:rPr lang="en-US" dirty="0"/>
              <a:t>, personal de </a:t>
            </a:r>
            <a:r>
              <a:rPr lang="en-US" dirty="0" err="1"/>
              <a:t>emergencias</a:t>
            </a:r>
            <a:r>
              <a:rPr lang="en-US" dirty="0"/>
              <a:t> </a:t>
            </a:r>
            <a:r>
              <a:rPr lang="en-US" dirty="0" err="1"/>
              <a:t>médicas</a:t>
            </a:r>
            <a:r>
              <a:rPr lang="en-US" dirty="0"/>
              <a:t> y </a:t>
            </a:r>
            <a:r>
              <a:rPr lang="en-US" dirty="0" err="1"/>
              <a:t>bomberos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entrenados</a:t>
            </a:r>
            <a:r>
              <a:rPr lang="en-US" dirty="0"/>
              <a:t> tartar </a:t>
            </a:r>
            <a:r>
              <a:rPr lang="en-US" dirty="0" err="1"/>
              <a:t>objetos</a:t>
            </a:r>
            <a:r>
              <a:rPr lang="en-US" dirty="0"/>
              <a:t> </a:t>
            </a:r>
            <a:r>
              <a:rPr lang="en-US" dirty="0" err="1"/>
              <a:t>incrustados</a:t>
            </a:r>
            <a:r>
              <a:rPr lang="en-US" dirty="0"/>
              <a:t>.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Torniquetes</a:t>
            </a:r>
            <a:r>
              <a:rPr lang="en-US" baseline="0" dirty="0"/>
              <a:t> </a:t>
            </a:r>
            <a:r>
              <a:rPr lang="en-US" baseline="0" dirty="0" err="1"/>
              <a:t>improvisados</a:t>
            </a:r>
            <a:r>
              <a:rPr lang="en-US" baseline="0" dirty="0"/>
              <a:t> – Se </a:t>
            </a:r>
            <a:r>
              <a:rPr lang="en-US" baseline="0" dirty="0" err="1"/>
              <a:t>deben</a:t>
            </a:r>
            <a:r>
              <a:rPr lang="en-US" baseline="0" dirty="0"/>
              <a:t> </a:t>
            </a:r>
            <a:r>
              <a:rPr lang="en-US" baseline="0" dirty="0" err="1"/>
              <a:t>repetir</a:t>
            </a:r>
            <a:r>
              <a:rPr lang="en-US" baseline="0" dirty="0"/>
              <a:t> las </a:t>
            </a:r>
            <a:r>
              <a:rPr lang="en-US" baseline="0" dirty="0" err="1"/>
              <a:t>notas</a:t>
            </a:r>
            <a:r>
              <a:rPr lang="en-US" baseline="0" dirty="0"/>
              <a:t> de la </a:t>
            </a:r>
            <a:r>
              <a:rPr lang="en-US" baseline="0" dirty="0" err="1"/>
              <a:t>diapositiva</a:t>
            </a:r>
            <a:r>
              <a:rPr lang="en-US" baseline="0" dirty="0"/>
              <a:t> 25.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La </a:t>
            </a:r>
            <a:r>
              <a:rPr lang="en-US" baseline="0" dirty="0" err="1"/>
              <a:t>pérdida</a:t>
            </a:r>
            <a:r>
              <a:rPr lang="en-US" baseline="0" dirty="0"/>
              <a:t> de un </a:t>
            </a:r>
            <a:r>
              <a:rPr lang="en-US" baseline="0" dirty="0" err="1"/>
              <a:t>brazo</a:t>
            </a:r>
            <a:r>
              <a:rPr lang="en-US" baseline="0" dirty="0"/>
              <a:t> o de una </a:t>
            </a:r>
            <a:r>
              <a:rPr lang="en-US" baseline="0" dirty="0" err="1"/>
              <a:t>pierna</a:t>
            </a:r>
            <a:r>
              <a:rPr lang="en-US" baseline="0" dirty="0"/>
              <a:t> se </a:t>
            </a:r>
            <a:r>
              <a:rPr lang="en-US" baseline="0" dirty="0" err="1"/>
              <a:t>refiere</a:t>
            </a:r>
            <a:r>
              <a:rPr lang="en-US" baseline="0" dirty="0"/>
              <a:t> al </a:t>
            </a:r>
            <a:r>
              <a:rPr lang="en-US" baseline="0" dirty="0" err="1"/>
              <a:t>temor</a:t>
            </a:r>
            <a:r>
              <a:rPr lang="en-US" baseline="0" dirty="0"/>
              <a:t> de que un </a:t>
            </a:r>
            <a:r>
              <a:rPr lang="en-US" baseline="0" dirty="0" err="1"/>
              <a:t>torniquete</a:t>
            </a:r>
            <a:r>
              <a:rPr lang="en-US" baseline="0" dirty="0"/>
              <a:t> </a:t>
            </a:r>
            <a:r>
              <a:rPr lang="en-US" baseline="0" dirty="0" err="1"/>
              <a:t>podría</a:t>
            </a:r>
            <a:r>
              <a:rPr lang="en-US" baseline="0" dirty="0"/>
              <a:t> </a:t>
            </a:r>
            <a:r>
              <a:rPr lang="en-US" baseline="0" dirty="0" err="1"/>
              <a:t>resultar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que la </a:t>
            </a:r>
            <a:r>
              <a:rPr lang="en-US" baseline="0" dirty="0" err="1"/>
              <a:t>víctima</a:t>
            </a:r>
            <a:r>
              <a:rPr lang="en-US" baseline="0" dirty="0"/>
              <a:t> </a:t>
            </a:r>
            <a:r>
              <a:rPr lang="en-US" baseline="0" dirty="0" err="1"/>
              <a:t>pierda</a:t>
            </a:r>
            <a:r>
              <a:rPr lang="en-US" baseline="0" dirty="0"/>
              <a:t>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brazo</a:t>
            </a:r>
            <a:r>
              <a:rPr lang="en-US" baseline="0" dirty="0"/>
              <a:t> o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pierna</a:t>
            </a:r>
            <a:r>
              <a:rPr lang="en-US" baseline="0" dirty="0"/>
              <a:t> </a:t>
            </a:r>
            <a:r>
              <a:rPr lang="en-US" baseline="0" dirty="0" err="1"/>
              <a:t>si</a:t>
            </a:r>
            <a:r>
              <a:rPr lang="en-US" baseline="0" dirty="0"/>
              <a:t> el primer </a:t>
            </a:r>
            <a:r>
              <a:rPr lang="en-US" baseline="0" dirty="0" err="1"/>
              <a:t>respondedor</a:t>
            </a:r>
            <a:r>
              <a:rPr lang="en-US" baseline="0" dirty="0"/>
              <a:t> </a:t>
            </a:r>
            <a:r>
              <a:rPr lang="en-US" baseline="0" dirty="0" err="1"/>
              <a:t>coloca</a:t>
            </a:r>
            <a:r>
              <a:rPr lang="en-US" baseline="0" dirty="0"/>
              <a:t> el </a:t>
            </a:r>
            <a:r>
              <a:rPr lang="en-US" baseline="0" dirty="0" err="1"/>
              <a:t>torniquete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la </a:t>
            </a:r>
            <a:r>
              <a:rPr lang="en-US" baseline="0" dirty="0" err="1"/>
              <a:t>víctima</a:t>
            </a:r>
            <a:r>
              <a:rPr lang="en-US" baseline="0" dirty="0"/>
              <a:t>.  </a:t>
            </a:r>
            <a:r>
              <a:rPr lang="en-US" baseline="0" dirty="0" err="1"/>
              <a:t>Tranquilícelos</a:t>
            </a:r>
            <a:r>
              <a:rPr lang="en-US" baseline="0" dirty="0"/>
              <a:t> </a:t>
            </a:r>
            <a:r>
              <a:rPr lang="en-US" baseline="0" dirty="0" err="1"/>
              <a:t>indicándoles</a:t>
            </a:r>
            <a:r>
              <a:rPr lang="en-US" baseline="0" dirty="0"/>
              <a:t> que la </a:t>
            </a:r>
            <a:r>
              <a:rPr lang="en-US" baseline="0" dirty="0" err="1"/>
              <a:t>colocación</a:t>
            </a:r>
            <a:r>
              <a:rPr lang="en-US" baseline="0" dirty="0"/>
              <a:t> de un </a:t>
            </a:r>
            <a:r>
              <a:rPr lang="en-US" baseline="0" dirty="0" err="1"/>
              <a:t>torniquete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una </a:t>
            </a:r>
            <a:r>
              <a:rPr lang="en-US" baseline="0" dirty="0" err="1"/>
              <a:t>víctima</a:t>
            </a:r>
            <a:r>
              <a:rPr lang="en-US" baseline="0" dirty="0"/>
              <a:t> </a:t>
            </a:r>
            <a:r>
              <a:rPr lang="en-US" baseline="0" dirty="0" err="1"/>
              <a:t>salvará</a:t>
            </a:r>
            <a:r>
              <a:rPr lang="en-US" baseline="0" dirty="0"/>
              <a:t>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vida</a:t>
            </a:r>
            <a:r>
              <a:rPr lang="en-US" baseline="0" dirty="0"/>
              <a:t> lo que </a:t>
            </a:r>
            <a:r>
              <a:rPr lang="en-US" baseline="0" dirty="0" err="1"/>
              <a:t>compensa</a:t>
            </a:r>
            <a:r>
              <a:rPr lang="en-US" baseline="0" dirty="0"/>
              <a:t> con </a:t>
            </a:r>
            <a:r>
              <a:rPr lang="en-US" baseline="0" dirty="0" err="1"/>
              <a:t>creces</a:t>
            </a:r>
            <a:r>
              <a:rPr lang="en-US" baseline="0" dirty="0"/>
              <a:t> la </a:t>
            </a:r>
            <a:r>
              <a:rPr lang="en-US" baseline="0" dirty="0" err="1"/>
              <a:t>pérdida</a:t>
            </a:r>
            <a:r>
              <a:rPr lang="en-US" baseline="0" dirty="0"/>
              <a:t> de una </a:t>
            </a:r>
            <a:r>
              <a:rPr lang="en-US" baseline="0" dirty="0" err="1"/>
              <a:t>extremidad</a:t>
            </a:r>
            <a:r>
              <a:rPr lang="en-US" baseline="0" dirty="0"/>
              <a:t>. Hay </a:t>
            </a:r>
            <a:r>
              <a:rPr lang="en-US" baseline="0" dirty="0" err="1"/>
              <a:t>estudios</a:t>
            </a:r>
            <a:r>
              <a:rPr lang="en-US" baseline="0" dirty="0"/>
              <a:t> </a:t>
            </a:r>
            <a:r>
              <a:rPr lang="en-US" baseline="0" dirty="0" err="1"/>
              <a:t>disponibles</a:t>
            </a:r>
            <a:r>
              <a:rPr lang="en-US" baseline="0" dirty="0"/>
              <a:t> con </a:t>
            </a:r>
            <a:r>
              <a:rPr lang="en-US" baseline="0" dirty="0" err="1"/>
              <a:t>respecto</a:t>
            </a:r>
            <a:r>
              <a:rPr lang="en-US" baseline="0" dirty="0"/>
              <a:t> al </a:t>
            </a:r>
            <a:r>
              <a:rPr lang="en-US" baseline="0" dirty="0" err="1"/>
              <a:t>tiempo</a:t>
            </a:r>
            <a:r>
              <a:rPr lang="en-US" baseline="0" dirty="0"/>
              <a:t> de </a:t>
            </a:r>
            <a:r>
              <a:rPr lang="en-US" baseline="0" dirty="0" err="1"/>
              <a:t>colocación</a:t>
            </a:r>
            <a:r>
              <a:rPr lang="en-US" baseline="0" dirty="0"/>
              <a:t> de un </a:t>
            </a:r>
            <a:r>
              <a:rPr lang="en-US" baseline="0" dirty="0" err="1"/>
              <a:t>torniquete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Las </a:t>
            </a:r>
            <a:r>
              <a:rPr lang="en-US" baseline="0" dirty="0" err="1"/>
              <a:t>víctimas</a:t>
            </a:r>
            <a:r>
              <a:rPr lang="en-US" baseline="0" dirty="0"/>
              <a:t> </a:t>
            </a:r>
            <a:r>
              <a:rPr lang="en-US" baseline="0" dirty="0" err="1"/>
              <a:t>experimentarán</a:t>
            </a:r>
            <a:r>
              <a:rPr lang="en-US" baseline="0" dirty="0"/>
              <a:t> dolor con la </a:t>
            </a:r>
            <a:r>
              <a:rPr lang="en-US" baseline="0" dirty="0" err="1"/>
              <a:t>presión</a:t>
            </a:r>
            <a:r>
              <a:rPr lang="en-US" baseline="0" dirty="0"/>
              <a:t> </a:t>
            </a:r>
            <a:r>
              <a:rPr lang="en-US" baseline="0" dirty="0" err="1"/>
              <a:t>directa</a:t>
            </a:r>
            <a:r>
              <a:rPr lang="en-US" baseline="0" dirty="0"/>
              <a:t>, con el </a:t>
            </a:r>
            <a:r>
              <a:rPr lang="en-US" baseline="0" dirty="0" err="1"/>
              <a:t>empaquetamiento</a:t>
            </a:r>
            <a:r>
              <a:rPr lang="en-US" baseline="0" dirty="0"/>
              <a:t> de la </a:t>
            </a:r>
            <a:r>
              <a:rPr lang="en-US" baseline="0" dirty="0" err="1"/>
              <a:t>herida</a:t>
            </a:r>
            <a:r>
              <a:rPr lang="en-US" baseline="0" dirty="0"/>
              <a:t>, y con la </a:t>
            </a:r>
            <a:r>
              <a:rPr lang="en-US" baseline="0" dirty="0" err="1"/>
              <a:t>aplicación</a:t>
            </a:r>
            <a:r>
              <a:rPr lang="en-US" baseline="0" dirty="0"/>
              <a:t> del </a:t>
            </a:r>
            <a:r>
              <a:rPr lang="en-US" baseline="0" dirty="0" err="1"/>
              <a:t>torniquete</a:t>
            </a:r>
            <a:r>
              <a:rPr lang="en-US" baseline="0" dirty="0"/>
              <a:t>. Es </a:t>
            </a:r>
            <a:r>
              <a:rPr lang="en-US" baseline="0" dirty="0" err="1"/>
              <a:t>importante</a:t>
            </a:r>
            <a:r>
              <a:rPr lang="en-US" baseline="0" dirty="0"/>
              <a:t> </a:t>
            </a:r>
            <a:r>
              <a:rPr lang="en-US" baseline="0" dirty="0" err="1"/>
              <a:t>manejar</a:t>
            </a:r>
            <a:r>
              <a:rPr lang="en-US" baseline="0" dirty="0"/>
              <a:t> sus </a:t>
            </a:r>
            <a:r>
              <a:rPr lang="en-US" baseline="0" dirty="0" err="1"/>
              <a:t>expectativas</a:t>
            </a:r>
            <a:r>
              <a:rPr lang="en-US" baseline="0" dirty="0"/>
              <a:t> con </a:t>
            </a:r>
            <a:r>
              <a:rPr lang="en-US" baseline="0" dirty="0" err="1"/>
              <a:t>respecto</a:t>
            </a:r>
            <a:r>
              <a:rPr lang="en-US" baseline="0" dirty="0"/>
              <a:t> a las </a:t>
            </a:r>
            <a:r>
              <a:rPr lang="en-US" baseline="0" dirty="0" err="1"/>
              <a:t>tres</a:t>
            </a:r>
            <a:r>
              <a:rPr lang="en-US" baseline="0" dirty="0"/>
              <a:t> </a:t>
            </a:r>
            <a:r>
              <a:rPr lang="en-US" baseline="0" dirty="0" err="1"/>
              <a:t>técnicas</a:t>
            </a:r>
            <a:r>
              <a:rPr lang="en-US" baseline="0" dirty="0"/>
              <a:t>  para </a:t>
            </a:r>
            <a:r>
              <a:rPr lang="en-US" baseline="0" dirty="0" err="1"/>
              <a:t>controlar</a:t>
            </a:r>
            <a:r>
              <a:rPr lang="en-US" baseline="0" dirty="0"/>
              <a:t> la </a:t>
            </a:r>
            <a:r>
              <a:rPr lang="en-US" baseline="0" dirty="0" err="1"/>
              <a:t>hemorragia</a:t>
            </a:r>
            <a:r>
              <a:rPr lang="en-US" baseline="0" dirty="0"/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Habrá</a:t>
            </a:r>
            <a:r>
              <a:rPr lang="en-US" baseline="0" dirty="0"/>
              <a:t> </a:t>
            </a:r>
            <a:r>
              <a:rPr lang="en-US" baseline="0" dirty="0" err="1"/>
              <a:t>otras</a:t>
            </a:r>
            <a:r>
              <a:rPr lang="en-US" baseline="0" dirty="0"/>
              <a:t> </a:t>
            </a:r>
            <a:r>
              <a:rPr lang="en-US" baseline="0" dirty="0" err="1"/>
              <a:t>preguntas</a:t>
            </a:r>
            <a:r>
              <a:rPr lang="en-US" baseline="0" dirty="0"/>
              <a:t> </a:t>
            </a:r>
            <a:r>
              <a:rPr lang="en-US" baseline="0" dirty="0" err="1"/>
              <a:t>también</a:t>
            </a:r>
            <a:r>
              <a:rPr lang="en-US" baseline="0" dirty="0"/>
              <a:t>.  </a:t>
            </a:r>
            <a:r>
              <a:rPr lang="en-US" baseline="0" dirty="0" err="1"/>
              <a:t>Anótelas</a:t>
            </a:r>
            <a:r>
              <a:rPr lang="en-US" baseline="0" dirty="0"/>
              <a:t> y </a:t>
            </a:r>
            <a:r>
              <a:rPr lang="en-US" baseline="0" dirty="0" err="1"/>
              <a:t>envíe</a:t>
            </a:r>
            <a:r>
              <a:rPr lang="en-US" baseline="0" dirty="0"/>
              <a:t> </a:t>
            </a:r>
            <a:r>
              <a:rPr lang="en-US" baseline="0" dirty="0" err="1"/>
              <a:t>aquellas</a:t>
            </a:r>
            <a:r>
              <a:rPr lang="en-US" baseline="0" dirty="0"/>
              <a:t> </a:t>
            </a:r>
            <a:r>
              <a:rPr lang="en-US" baseline="0" dirty="0" err="1"/>
              <a:t>singulares</a:t>
            </a:r>
            <a:r>
              <a:rPr lang="en-US" baseline="0" dirty="0"/>
              <a:t> o las que </a:t>
            </a:r>
            <a:r>
              <a:rPr lang="en-US" baseline="0" dirty="0" err="1"/>
              <a:t>usted</a:t>
            </a:r>
            <a:r>
              <a:rPr lang="en-US" baseline="0" dirty="0"/>
              <a:t> no </a:t>
            </a:r>
            <a:r>
              <a:rPr lang="en-US" baseline="0" dirty="0" err="1"/>
              <a:t>pueda</a:t>
            </a:r>
            <a:r>
              <a:rPr lang="en-US" baseline="0" dirty="0"/>
              <a:t> responder al personal STB </a:t>
            </a:r>
            <a:r>
              <a:rPr lang="en-US" baseline="0" dirty="0" err="1"/>
              <a:t>solicitando</a:t>
            </a:r>
            <a:r>
              <a:rPr lang="en-US" baseline="0" dirty="0"/>
              <a:t> una </a:t>
            </a:r>
            <a:r>
              <a:rPr lang="en-US" baseline="0" dirty="0" err="1"/>
              <a:t>respuesta</a:t>
            </a:r>
            <a:r>
              <a:rPr lang="en-US" baseline="0" dirty="0"/>
              <a:t> para </a:t>
            </a:r>
            <a:r>
              <a:rPr lang="en-US" baseline="0" dirty="0" err="1"/>
              <a:t>usted</a:t>
            </a:r>
            <a:r>
              <a:rPr lang="en-US" baseline="0" dirty="0"/>
              <a:t> y para </a:t>
            </a:r>
            <a:r>
              <a:rPr lang="en-US" baseline="0" dirty="0" err="1"/>
              <a:t>próximas</a:t>
            </a:r>
            <a:r>
              <a:rPr lang="en-US" baseline="0" dirty="0"/>
              <a:t> </a:t>
            </a:r>
            <a:r>
              <a:rPr lang="en-US" baseline="0" dirty="0" err="1"/>
              <a:t>actualizaciones</a:t>
            </a:r>
            <a:r>
              <a:rPr lang="en-US" baseline="0" dirty="0"/>
              <a:t> del </a:t>
            </a:r>
            <a:r>
              <a:rPr lang="en-US" baseline="0" dirty="0" err="1"/>
              <a:t>curso</a:t>
            </a:r>
            <a:r>
              <a:rPr lang="en-US" baseline="0" dirty="0"/>
              <a:t>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13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estructura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asegúrese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el sitio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Seguro.  Debe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consiga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   para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asegurarse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sangrados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ha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sangrado, el control de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involucrará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aplicación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empaquetamiento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profunda,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aplicación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torniquete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combinación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91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sangrado que pone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sangrado hasta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entrenamiento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4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“La </a:t>
            </a:r>
            <a:r>
              <a:rPr lang="en-US" baseline="0" dirty="0" err="1"/>
              <a:t>única</a:t>
            </a:r>
            <a:r>
              <a:rPr lang="en-US" baseline="0" dirty="0"/>
              <a:t> </a:t>
            </a:r>
            <a:r>
              <a:rPr lang="en-US" baseline="0" dirty="0" err="1"/>
              <a:t>cosa</a:t>
            </a:r>
            <a:r>
              <a:rPr lang="en-US" baseline="0" dirty="0"/>
              <a:t> </a:t>
            </a:r>
            <a:r>
              <a:rPr lang="en-US" baseline="0" dirty="0" err="1"/>
              <a:t>más</a:t>
            </a:r>
            <a:r>
              <a:rPr lang="en-US" baseline="0" dirty="0"/>
              <a:t> </a:t>
            </a:r>
            <a:r>
              <a:rPr lang="en-US" baseline="0" dirty="0" err="1"/>
              <a:t>trágica</a:t>
            </a:r>
            <a:r>
              <a:rPr lang="en-US" baseline="0" dirty="0"/>
              <a:t> que una </a:t>
            </a:r>
            <a:r>
              <a:rPr lang="en-US" baseline="0" dirty="0" err="1"/>
              <a:t>muerte</a:t>
            </a:r>
            <a:r>
              <a:rPr lang="en-US" baseline="0" dirty="0"/>
              <a:t>…es una </a:t>
            </a:r>
            <a:r>
              <a:rPr lang="en-US" baseline="0" dirty="0" err="1"/>
              <a:t>muerte</a:t>
            </a:r>
            <a:r>
              <a:rPr lang="en-US" baseline="0" dirty="0"/>
              <a:t> que </a:t>
            </a:r>
            <a:r>
              <a:rPr lang="en-US" baseline="0" dirty="0" err="1">
                <a:solidFill>
                  <a:srgbClr val="C00000"/>
                </a:solidFill>
              </a:rPr>
              <a:t>pudo</a:t>
            </a:r>
            <a:r>
              <a:rPr lang="en-US" baseline="0" dirty="0">
                <a:solidFill>
                  <a:srgbClr val="C00000"/>
                </a:solidFill>
              </a:rPr>
              <a:t> </a:t>
            </a:r>
            <a:r>
              <a:rPr lang="en-US" baseline="0" dirty="0" err="1">
                <a:solidFill>
                  <a:srgbClr val="C00000"/>
                </a:solidFill>
              </a:rPr>
              <a:t>haberse</a:t>
            </a:r>
            <a:r>
              <a:rPr lang="en-US" baseline="0" dirty="0">
                <a:solidFill>
                  <a:srgbClr val="C00000"/>
                </a:solidFill>
              </a:rPr>
              <a:t> </a:t>
            </a:r>
            <a:r>
              <a:rPr lang="en-US" baseline="0" dirty="0" err="1">
                <a:solidFill>
                  <a:srgbClr val="C00000"/>
                </a:solidFill>
              </a:rPr>
              <a:t>prevenido</a:t>
            </a:r>
            <a:r>
              <a:rPr lang="en-US" baseline="0" dirty="0"/>
              <a:t>.”</a:t>
            </a:r>
          </a:p>
          <a:p>
            <a:endParaRPr lang="en-US" baseline="0" dirty="0"/>
          </a:p>
          <a:p>
            <a:r>
              <a:rPr lang="en-US" baseline="0" dirty="0" err="1"/>
              <a:t>Finalmente</a:t>
            </a:r>
            <a:r>
              <a:rPr lang="en-US" baseline="0" dirty="0"/>
              <a:t>….</a:t>
            </a:r>
          </a:p>
          <a:p>
            <a:endParaRPr lang="en-US" baseline="0" dirty="0"/>
          </a:p>
          <a:p>
            <a:r>
              <a:rPr lang="en-US" baseline="0" dirty="0"/>
              <a:t>Anime a los </a:t>
            </a:r>
            <a:r>
              <a:rPr lang="en-US" baseline="0" dirty="0" err="1"/>
              <a:t>participantes</a:t>
            </a:r>
            <a:r>
              <a:rPr lang="en-US" baseline="0" dirty="0"/>
              <a:t> a que </a:t>
            </a:r>
            <a:r>
              <a:rPr lang="en-US" baseline="0" dirty="0" err="1"/>
              <a:t>visiten</a:t>
            </a:r>
            <a:r>
              <a:rPr lang="en-US" baseline="0" dirty="0"/>
              <a:t> el sitio web </a:t>
            </a:r>
            <a:r>
              <a:rPr lang="en-US" b="1" u="sng" baseline="0" dirty="0"/>
              <a:t>stopthebleed.org</a:t>
            </a:r>
            <a:r>
              <a:rPr lang="en-US" baseline="0" dirty="0"/>
              <a:t>.  El American College of Surgeons </a:t>
            </a:r>
            <a:r>
              <a:rPr lang="en-US" baseline="0" dirty="0" err="1"/>
              <a:t>mantiene</a:t>
            </a:r>
            <a:r>
              <a:rPr lang="en-US" baseline="0" dirty="0"/>
              <a:t> </a:t>
            </a:r>
            <a:r>
              <a:rPr lang="en-US" baseline="0" dirty="0" err="1"/>
              <a:t>este</a:t>
            </a:r>
            <a:r>
              <a:rPr lang="en-US" baseline="0" dirty="0"/>
              <a:t> sitio y lo </a:t>
            </a:r>
            <a:r>
              <a:rPr lang="en-US" baseline="0" dirty="0" err="1"/>
              <a:t>actualiza</a:t>
            </a:r>
            <a:r>
              <a:rPr lang="en-US" baseline="0" dirty="0"/>
              <a:t> </a:t>
            </a:r>
            <a:r>
              <a:rPr lang="en-US" baseline="0" dirty="0" err="1"/>
              <a:t>frecuentemente</a:t>
            </a:r>
            <a:r>
              <a:rPr lang="en-US" baseline="0" dirty="0"/>
              <a:t> con </a:t>
            </a:r>
            <a:r>
              <a:rPr lang="en-US" baseline="0" dirty="0" err="1"/>
              <a:t>nueva</a:t>
            </a:r>
            <a:r>
              <a:rPr lang="en-US" baseline="0" dirty="0"/>
              <a:t> </a:t>
            </a:r>
            <a:r>
              <a:rPr lang="en-US" baseline="0" dirty="0" err="1"/>
              <a:t>información</a:t>
            </a:r>
            <a:r>
              <a:rPr lang="en-US" baseline="0" dirty="0"/>
              <a:t> con respect a </a:t>
            </a:r>
            <a:r>
              <a:rPr lang="en-US" baseline="0" dirty="0" err="1"/>
              <a:t>este</a:t>
            </a:r>
            <a:r>
              <a:rPr lang="en-US" baseline="0" dirty="0"/>
              <a:t> </a:t>
            </a:r>
            <a:r>
              <a:rPr lang="en-US" baseline="0" dirty="0" err="1"/>
              <a:t>importante</a:t>
            </a:r>
            <a:r>
              <a:rPr lang="en-US" baseline="0" dirty="0"/>
              <a:t> </a:t>
            </a:r>
            <a:r>
              <a:rPr lang="en-US" baseline="0" dirty="0" err="1"/>
              <a:t>tópico</a:t>
            </a:r>
            <a:r>
              <a:rPr lang="en-US" baseline="0" dirty="0"/>
              <a:t>. 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Kits/</a:t>
            </a:r>
            <a:r>
              <a:rPr lang="en-US" dirty="0" err="1"/>
              <a:t>Equipos</a:t>
            </a:r>
            <a:r>
              <a:rPr lang="en-US" dirty="0"/>
              <a:t> para </a:t>
            </a:r>
            <a:r>
              <a:rPr lang="en-US" dirty="0" err="1"/>
              <a:t>Detener</a:t>
            </a:r>
            <a:r>
              <a:rPr lang="en-US" dirty="0"/>
              <a:t> el Sangrado 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encontrar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página</a:t>
            </a:r>
            <a:r>
              <a:rPr lang="en-US" dirty="0"/>
              <a:t> web de Bleeding Control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83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curso fue diseñado para enseñar cómo reconocer y controlar un sangrado que pone la vida en peligro.  Esto no se puede hacer sin fotografías clínicas relevantes al contenido</a:t>
            </a:r>
            <a:r>
              <a:rPr lang="es-ES_tradnl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curso. Algunas de estas fotografías son muy gráfica, por naturaleza y pueden causar molestias a algunas personas. </a:t>
            </a:r>
            <a:endParaRPr lang="es-ES_tradnl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dirigido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general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clínicas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gráficas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cuadro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que el primer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interviniente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expuesto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discutir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manejo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expectativas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emergencia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profusa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7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Pregunte</a:t>
            </a:r>
            <a:r>
              <a:rPr lang="en-US" dirty="0"/>
              <a:t> a los </a:t>
            </a:r>
            <a:r>
              <a:rPr lang="en-US" dirty="0" err="1"/>
              <a:t>alumnos</a:t>
            </a:r>
            <a:r>
              <a:rPr lang="en-US" dirty="0"/>
              <a:t> por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tomando</a:t>
            </a:r>
            <a:r>
              <a:rPr lang="en-US" dirty="0"/>
              <a:t> el </a:t>
            </a:r>
            <a:r>
              <a:rPr lang="en-US" dirty="0" err="1"/>
              <a:t>curso</a:t>
            </a:r>
            <a:endParaRPr lang="en-US" dirty="0"/>
          </a:p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hemorragia</a:t>
            </a:r>
            <a:r>
              <a:rPr lang="en-US" dirty="0"/>
              <a:t> es la causa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común</a:t>
            </a:r>
            <a:r>
              <a:rPr lang="en-US" dirty="0"/>
              <a:t> de una </a:t>
            </a:r>
            <a:r>
              <a:rPr lang="en-US" dirty="0" err="1"/>
              <a:t>muerte</a:t>
            </a:r>
            <a:r>
              <a:rPr lang="en-US" dirty="0"/>
              <a:t> </a:t>
            </a:r>
            <a:r>
              <a:rPr lang="en-US" dirty="0" err="1"/>
              <a:t>prevenible</a:t>
            </a:r>
            <a:r>
              <a:rPr lang="en-US" dirty="0"/>
              <a:t> </a:t>
            </a:r>
            <a:r>
              <a:rPr lang="en-US" dirty="0" err="1"/>
              <a:t>luego</a:t>
            </a:r>
            <a:r>
              <a:rPr lang="en-US" dirty="0"/>
              <a:t> de una </a:t>
            </a:r>
            <a:r>
              <a:rPr lang="en-US" dirty="0" err="1"/>
              <a:t>lesión</a:t>
            </a:r>
            <a:r>
              <a:rPr lang="en-US" dirty="0"/>
              <a:t> y se la debe </a:t>
            </a:r>
            <a:r>
              <a:rPr lang="en-US" dirty="0" err="1"/>
              <a:t>detener</a:t>
            </a:r>
            <a:r>
              <a:rPr lang="en-US" dirty="0"/>
              <a:t> tan pronto </a:t>
            </a:r>
            <a:r>
              <a:rPr lang="en-US" dirty="0" err="1"/>
              <a:t>como</a:t>
            </a:r>
            <a:r>
              <a:rPr lang="en-US" dirty="0"/>
              <a:t> sea </a:t>
            </a:r>
            <a:r>
              <a:rPr lang="en-US" dirty="0" err="1"/>
              <a:t>posible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62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mecanismos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serio sangrado.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tiroteos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Sagrados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cotidianas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 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enseñan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sangrado, sin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causa. 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dos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que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sangrados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tales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deportivo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rotura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vidrio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inmediata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sangrado. 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pone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sangrado hasta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sangrado,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911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asistiendo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3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 es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convertirá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víctima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 lo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encuentra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que se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encuentra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razón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debe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abandonarlo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llevarse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víctima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alejarse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peligro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Una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ha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enfocarse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93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Enfatice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 y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contagio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extremadamente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bajo,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siendo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571500" indent="-571500">
              <a:buClr>
                <a:srgbClr val="F8FFAD"/>
              </a:buClr>
              <a:buFont typeface="Wingdings" pitchFamily="2" charset="2"/>
              <a:buChar char="ü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Evite el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contacto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directo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sangre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fluidos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corporales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piel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ojos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boca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buClr>
                <a:srgbClr val="F8FFAD"/>
              </a:buClr>
              <a:buFont typeface="Wingdings" pitchFamily="2" charset="2"/>
              <a:buChar char="ü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F8FFAD"/>
              </a:buClr>
              <a:buFont typeface="Wingdings" pitchFamily="2" charset="2"/>
              <a:buChar char="ü"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Póngase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guantes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sea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posible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F8FFAD"/>
              </a:buClr>
              <a:buFont typeface="Wingdings" pitchFamily="2" charset="2"/>
              <a:buChar char="ü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F8FFAD"/>
              </a:buClr>
              <a:buFont typeface="Wingdings" pitchFamily="2" charset="2"/>
              <a:buChar char="ü"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Lávese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las manos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luego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contacto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aun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haya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sangre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a la vista.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62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lvl="1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El </a:t>
            </a:r>
            <a:r>
              <a:rPr lang="en-US" dirty="0" err="1"/>
              <a:t>despachador</a:t>
            </a:r>
            <a:r>
              <a:rPr lang="en-US" dirty="0"/>
              <a:t> del    le </a:t>
            </a:r>
            <a:r>
              <a:rPr lang="en-US" dirty="0" err="1"/>
              <a:t>guiará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conversación</a:t>
            </a:r>
            <a:r>
              <a:rPr lang="en-US" dirty="0"/>
              <a:t>, con </a:t>
            </a:r>
            <a:r>
              <a:rPr lang="en-US" dirty="0" err="1"/>
              <a:t>preguntas</a:t>
            </a:r>
            <a:r>
              <a:rPr lang="en-US" dirty="0"/>
              <a:t>.  </a:t>
            </a:r>
          </a:p>
          <a:p>
            <a:pPr marL="1143000" lvl="1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le </a:t>
            </a:r>
            <a:r>
              <a:rPr lang="en-US" dirty="0" err="1"/>
              <a:t>pasó</a:t>
            </a:r>
            <a:r>
              <a:rPr lang="en-US" dirty="0"/>
              <a:t>?</a:t>
            </a: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400" b="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Cuándo</a:t>
            </a:r>
            <a:r>
              <a:rPr lang="en-US" sz="4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latin typeface="Arial" panose="020B0604020202020204" pitchFamily="34" charset="0"/>
                <a:cs typeface="Arial" panose="020B0604020202020204" pitchFamily="34" charset="0"/>
              </a:rPr>
              <a:t>ocurrió</a:t>
            </a:r>
            <a:r>
              <a:rPr lang="en-US" sz="4400" b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143000" lvl="1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Dónde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encuentra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Cuál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es el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víctimas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143000" lvl="1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¿Hay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amenazas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curso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para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Nota*</a:t>
            </a:r>
            <a:r>
              <a:rPr lang="en-US" baseline="0" dirty="0"/>
              <a:t> (Se </a:t>
            </a:r>
            <a:r>
              <a:rPr lang="en-US" baseline="0" dirty="0" err="1"/>
              <a:t>puede</a:t>
            </a:r>
            <a:r>
              <a:rPr lang="en-US" baseline="0" dirty="0"/>
              <a:t> </a:t>
            </a:r>
            <a:r>
              <a:rPr lang="en-US" baseline="0" dirty="0" err="1"/>
              <a:t>explicar</a:t>
            </a:r>
            <a:r>
              <a:rPr lang="en-US" baseline="0" dirty="0"/>
              <a:t> a los </a:t>
            </a:r>
            <a:r>
              <a:rPr lang="en-US" baseline="0" dirty="0" err="1"/>
              <a:t>participantes</a:t>
            </a:r>
            <a:r>
              <a:rPr lang="en-US" baseline="0" dirty="0"/>
              <a:t> </a:t>
            </a:r>
            <a:r>
              <a:rPr lang="en-US" baseline="0" dirty="0" err="1"/>
              <a:t>si</a:t>
            </a:r>
            <a:r>
              <a:rPr lang="en-US" baseline="0" dirty="0"/>
              <a:t> es </a:t>
            </a:r>
            <a:r>
              <a:rPr lang="en-US" baseline="0" dirty="0" err="1"/>
              <a:t>necesario</a:t>
            </a:r>
            <a:r>
              <a:rPr lang="en-US" baseline="0" dirty="0"/>
              <a:t>) Al </a:t>
            </a:r>
            <a:r>
              <a:rPr lang="en-US" baseline="0" dirty="0" err="1"/>
              <a:t>hacer</a:t>
            </a:r>
            <a:r>
              <a:rPr lang="en-US" baseline="0" dirty="0"/>
              <a:t> una </a:t>
            </a:r>
            <a:r>
              <a:rPr lang="en-US" baseline="0" dirty="0" err="1"/>
              <a:t>llamada</a:t>
            </a:r>
            <a:r>
              <a:rPr lang="en-US" baseline="0" dirty="0"/>
              <a:t> al </a:t>
            </a:r>
            <a:r>
              <a:rPr lang="en-US" dirty="0"/>
              <a:t>    </a:t>
            </a:r>
            <a:r>
              <a:rPr lang="en-US" dirty="0" err="1"/>
              <a:t>llame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un </a:t>
            </a:r>
            <a:r>
              <a:rPr lang="en-US" dirty="0" err="1"/>
              <a:t>teléfono</a:t>
            </a:r>
            <a:r>
              <a:rPr lang="en-US" dirty="0"/>
              <a:t> </a:t>
            </a:r>
            <a:r>
              <a:rPr lang="en-US" dirty="0" err="1"/>
              <a:t>móvil</a:t>
            </a:r>
            <a:r>
              <a:rPr lang="en-US" dirty="0"/>
              <a:t>,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enviando</a:t>
            </a:r>
            <a:r>
              <a:rPr lang="en-US" dirty="0"/>
              <a:t> </a:t>
            </a:r>
            <a:r>
              <a:rPr lang="en-US" dirty="0" err="1"/>
              <a:t>señales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del </a:t>
            </a:r>
            <a:r>
              <a:rPr lang="en-US" dirty="0" err="1"/>
              <a:t>aire</a:t>
            </a:r>
            <a:r>
              <a:rPr lang="en-US" dirty="0"/>
              <a:t>. La </a:t>
            </a:r>
            <a:r>
              <a:rPr lang="en-US" dirty="0" err="1"/>
              <a:t>torre</a:t>
            </a:r>
            <a:r>
              <a:rPr lang="en-US" dirty="0"/>
              <a:t> que </a:t>
            </a:r>
            <a:r>
              <a:rPr lang="en-US" dirty="0" err="1"/>
              <a:t>capta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señal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, o no,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cerca</a:t>
            </a:r>
            <a:r>
              <a:rPr lang="en-US" dirty="0"/>
              <a:t>.  </a:t>
            </a:r>
            <a:r>
              <a:rPr lang="en-US" dirty="0" err="1"/>
              <a:t>Esa</a:t>
            </a:r>
            <a:r>
              <a:rPr lang="en-US" dirty="0"/>
              <a:t> no es </a:t>
            </a:r>
            <a:r>
              <a:rPr lang="en-US" dirty="0" err="1"/>
              <a:t>suficiente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para que el </a:t>
            </a:r>
            <a:r>
              <a:rPr lang="en-US" dirty="0" err="1"/>
              <a:t>despachador</a:t>
            </a:r>
            <a:r>
              <a:rPr lang="en-US" dirty="0"/>
              <a:t> le </a:t>
            </a:r>
            <a:r>
              <a:rPr lang="en-US" dirty="0" err="1"/>
              <a:t>encuentre</a:t>
            </a:r>
            <a:r>
              <a:rPr lang="en-US" dirty="0"/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err="1"/>
              <a:t>Ud</a:t>
            </a:r>
            <a:r>
              <a:rPr lang="en-US" dirty="0"/>
              <a:t>. debe saber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ubicación</a:t>
            </a:r>
            <a:r>
              <a:rPr lang="en-US" dirty="0"/>
              <a:t> y,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un </a:t>
            </a:r>
            <a:r>
              <a:rPr lang="en-US" dirty="0" err="1"/>
              <a:t>teléfono</a:t>
            </a:r>
            <a:r>
              <a:rPr lang="en-US" dirty="0"/>
              <a:t> </a:t>
            </a:r>
            <a:r>
              <a:rPr lang="en-US" dirty="0" err="1"/>
              <a:t>celular</a:t>
            </a:r>
            <a:r>
              <a:rPr lang="en-US" dirty="0"/>
              <a:t>, </a:t>
            </a:r>
            <a:r>
              <a:rPr lang="en-US" dirty="0" err="1"/>
              <a:t>tenga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 el </a:t>
            </a:r>
            <a:r>
              <a:rPr lang="en-US" dirty="0" err="1"/>
              <a:t>número</a:t>
            </a:r>
            <a:r>
              <a:rPr lang="en-US" dirty="0"/>
              <a:t> para </a:t>
            </a:r>
            <a:r>
              <a:rPr lang="en-US" dirty="0" err="1"/>
              <a:t>volver</a:t>
            </a:r>
            <a:r>
              <a:rPr lang="en-US" dirty="0"/>
              <a:t> a </a:t>
            </a:r>
            <a:r>
              <a:rPr lang="en-US" dirty="0" err="1"/>
              <a:t>llamar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Si la </a:t>
            </a:r>
            <a:r>
              <a:rPr lang="en-US" dirty="0" err="1"/>
              <a:t>situación</a:t>
            </a:r>
            <a:r>
              <a:rPr lang="en-US" dirty="0"/>
              <a:t>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batería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 se lo </a:t>
            </a:r>
            <a:r>
              <a:rPr lang="en-US" dirty="0" err="1"/>
              <a:t>permite</a:t>
            </a:r>
            <a:r>
              <a:rPr lang="en-US" dirty="0"/>
              <a:t>, </a:t>
            </a:r>
            <a:r>
              <a:rPr lang="en-US" dirty="0" err="1"/>
              <a:t>usted</a:t>
            </a:r>
            <a:r>
              <a:rPr lang="en-US" dirty="0"/>
              <a:t>, o </a:t>
            </a:r>
            <a:r>
              <a:rPr lang="en-US" dirty="0" err="1"/>
              <a:t>alguien</a:t>
            </a:r>
            <a:r>
              <a:rPr lang="en-US" dirty="0"/>
              <a:t>, debe </a:t>
            </a:r>
            <a:r>
              <a:rPr lang="en-US" dirty="0" err="1"/>
              <a:t>permanecer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línea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7A8C-FDF5-4325-936A-553FDD79BD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3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7300" y="585843"/>
            <a:ext cx="1374140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1"/>
            <a:ext cx="11379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274242"/>
            <a:ext cx="7182556" cy="947797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45127" indent="0">
              <a:buNone/>
              <a:defRPr sz="3700" b="1"/>
            </a:lvl2pPr>
            <a:lvl3pPr marL="1690254" indent="0">
              <a:buNone/>
              <a:defRPr sz="3300" b="1"/>
            </a:lvl3pPr>
            <a:lvl4pPr marL="2535380" indent="0">
              <a:buNone/>
              <a:defRPr sz="3000" b="1"/>
            </a:lvl4pPr>
            <a:lvl5pPr marL="3380507" indent="0">
              <a:buNone/>
              <a:defRPr sz="3000" b="1"/>
            </a:lvl5pPr>
            <a:lvl6pPr marL="4225634" indent="0">
              <a:buNone/>
              <a:defRPr sz="3000" b="1"/>
            </a:lvl6pPr>
            <a:lvl7pPr marL="5070761" indent="0">
              <a:buNone/>
              <a:defRPr sz="3000" b="1"/>
            </a:lvl7pPr>
            <a:lvl8pPr marL="5915888" indent="0">
              <a:buNone/>
              <a:defRPr sz="3000" b="1"/>
            </a:lvl8pPr>
            <a:lvl9pPr marL="6761014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222037"/>
            <a:ext cx="7182556" cy="5853760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7" y="2274242"/>
            <a:ext cx="7185378" cy="947797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45127" indent="0">
              <a:buNone/>
              <a:defRPr sz="3700" b="1"/>
            </a:lvl2pPr>
            <a:lvl3pPr marL="1690254" indent="0">
              <a:buNone/>
              <a:defRPr sz="3300" b="1"/>
            </a:lvl3pPr>
            <a:lvl4pPr marL="2535380" indent="0">
              <a:buNone/>
              <a:defRPr sz="3000" b="1"/>
            </a:lvl4pPr>
            <a:lvl5pPr marL="3380507" indent="0">
              <a:buNone/>
              <a:defRPr sz="3000" b="1"/>
            </a:lvl5pPr>
            <a:lvl6pPr marL="4225634" indent="0">
              <a:buNone/>
              <a:defRPr sz="3000" b="1"/>
            </a:lvl6pPr>
            <a:lvl7pPr marL="5070761" indent="0">
              <a:buNone/>
              <a:defRPr sz="3000" b="1"/>
            </a:lvl7pPr>
            <a:lvl8pPr marL="5915888" indent="0">
              <a:buNone/>
              <a:defRPr sz="3000" b="1"/>
            </a:lvl8pPr>
            <a:lvl9pPr marL="6761014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7" y="3222037"/>
            <a:ext cx="7185378" cy="5853760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80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59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00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4" y="404517"/>
            <a:ext cx="5348112" cy="1721557"/>
          </a:xfrm>
        </p:spPr>
        <p:txBody>
          <a:bodyPr anchor="b"/>
          <a:lstStyle>
            <a:lvl1pPr algn="l">
              <a:defRPr sz="3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404522"/>
            <a:ext cx="9087556" cy="8671279"/>
          </a:xfrm>
        </p:spPr>
        <p:txBody>
          <a:bodyPr/>
          <a:lstStyle>
            <a:lvl1pPr>
              <a:defRPr sz="5900"/>
            </a:lvl1pPr>
            <a:lvl2pPr>
              <a:defRPr sz="5200"/>
            </a:lvl2pPr>
            <a:lvl3pPr>
              <a:defRPr sz="44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4" y="2126077"/>
            <a:ext cx="5348112" cy="6949722"/>
          </a:xfrm>
        </p:spPr>
        <p:txBody>
          <a:bodyPr/>
          <a:lstStyle>
            <a:lvl1pPr marL="0" indent="0">
              <a:buNone/>
              <a:defRPr sz="2600"/>
            </a:lvl1pPr>
            <a:lvl2pPr marL="845127" indent="0">
              <a:buNone/>
              <a:defRPr sz="2200"/>
            </a:lvl2pPr>
            <a:lvl3pPr marL="1690254" indent="0">
              <a:buNone/>
              <a:defRPr sz="1800"/>
            </a:lvl3pPr>
            <a:lvl4pPr marL="2535380" indent="0">
              <a:buNone/>
              <a:defRPr sz="1700"/>
            </a:lvl4pPr>
            <a:lvl5pPr marL="3380507" indent="0">
              <a:buNone/>
              <a:defRPr sz="1700"/>
            </a:lvl5pPr>
            <a:lvl6pPr marL="4225634" indent="0">
              <a:buNone/>
              <a:defRPr sz="1700"/>
            </a:lvl6pPr>
            <a:lvl7pPr marL="5070761" indent="0">
              <a:buNone/>
              <a:defRPr sz="1700"/>
            </a:lvl7pPr>
            <a:lvl8pPr marL="5915888" indent="0">
              <a:buNone/>
              <a:defRPr sz="1700"/>
            </a:lvl8pPr>
            <a:lvl9pPr marL="6761014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48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7112000"/>
            <a:ext cx="9753600" cy="839613"/>
          </a:xfrm>
        </p:spPr>
        <p:txBody>
          <a:bodyPr anchor="b"/>
          <a:lstStyle>
            <a:lvl1pPr algn="l">
              <a:defRPr sz="3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907814"/>
            <a:ext cx="9753600" cy="6096000"/>
          </a:xfrm>
        </p:spPr>
        <p:txBody>
          <a:bodyPr/>
          <a:lstStyle>
            <a:lvl1pPr marL="0" indent="0">
              <a:buNone/>
              <a:defRPr sz="5900"/>
            </a:lvl1pPr>
            <a:lvl2pPr marL="845127" indent="0">
              <a:buNone/>
              <a:defRPr sz="5200"/>
            </a:lvl2pPr>
            <a:lvl3pPr marL="1690254" indent="0">
              <a:buNone/>
              <a:defRPr sz="4400"/>
            </a:lvl3pPr>
            <a:lvl4pPr marL="2535380" indent="0">
              <a:buNone/>
              <a:defRPr sz="3700"/>
            </a:lvl4pPr>
            <a:lvl5pPr marL="3380507" indent="0">
              <a:buNone/>
              <a:defRPr sz="3700"/>
            </a:lvl5pPr>
            <a:lvl6pPr marL="4225634" indent="0">
              <a:buNone/>
              <a:defRPr sz="3700"/>
            </a:lvl6pPr>
            <a:lvl7pPr marL="5070761" indent="0">
              <a:buNone/>
              <a:defRPr sz="3700"/>
            </a:lvl7pPr>
            <a:lvl8pPr marL="5915888" indent="0">
              <a:buNone/>
              <a:defRPr sz="3700"/>
            </a:lvl8pPr>
            <a:lvl9pPr marL="6761014" indent="0">
              <a:buNone/>
              <a:defRPr sz="3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7951612"/>
            <a:ext cx="9753600" cy="1192389"/>
          </a:xfrm>
        </p:spPr>
        <p:txBody>
          <a:bodyPr/>
          <a:lstStyle>
            <a:lvl1pPr marL="0" indent="0">
              <a:buNone/>
              <a:defRPr sz="2600"/>
            </a:lvl1pPr>
            <a:lvl2pPr marL="845127" indent="0">
              <a:buNone/>
              <a:defRPr sz="2200"/>
            </a:lvl2pPr>
            <a:lvl3pPr marL="1690254" indent="0">
              <a:buNone/>
              <a:defRPr sz="1800"/>
            </a:lvl3pPr>
            <a:lvl4pPr marL="2535380" indent="0">
              <a:buNone/>
              <a:defRPr sz="1700"/>
            </a:lvl4pPr>
            <a:lvl5pPr marL="3380507" indent="0">
              <a:buNone/>
              <a:defRPr sz="1700"/>
            </a:lvl5pPr>
            <a:lvl6pPr marL="4225634" indent="0">
              <a:buNone/>
              <a:defRPr sz="1700"/>
            </a:lvl6pPr>
            <a:lvl7pPr marL="5070761" indent="0">
              <a:buNone/>
              <a:defRPr sz="1700"/>
            </a:lvl7pPr>
            <a:lvl8pPr marL="5915888" indent="0">
              <a:buNone/>
              <a:defRPr sz="1700"/>
            </a:lvl8pPr>
            <a:lvl9pPr marL="6761014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9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406874"/>
            <a:ext cx="3657600" cy="86689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406874"/>
            <a:ext cx="10701867" cy="86689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40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3149600"/>
            <a:ext cx="13817600" cy="213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0"/>
            <a:ext cx="11379200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15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27306B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16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4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4675" y="4760664"/>
            <a:ext cx="12606654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7306B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94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9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4675" y="4760664"/>
            <a:ext cx="12606654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7306B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336801"/>
            <a:ext cx="7071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1"/>
            <a:ext cx="7071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4675" y="4760664"/>
            <a:ext cx="12606654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7306B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156189"/>
            <a:ext cx="13817600" cy="21778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757334"/>
            <a:ext cx="11379200" cy="25964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45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90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5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80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70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61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5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2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6528743"/>
            <a:ext cx="13817600" cy="2017888"/>
          </a:xfrm>
        </p:spPr>
        <p:txBody>
          <a:bodyPr anchor="t"/>
          <a:lstStyle>
            <a:lvl1pPr algn="l">
              <a:defRPr sz="7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4306244"/>
            <a:ext cx="13817600" cy="2222499"/>
          </a:xfrm>
        </p:spPr>
        <p:txBody>
          <a:bodyPr anchor="b"/>
          <a:lstStyle>
            <a:lvl1pPr marL="0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1pPr>
            <a:lvl2pPr marL="84512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2pPr>
            <a:lvl3pPr marL="169025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5353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38050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22563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507076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91588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7610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6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370669"/>
            <a:ext cx="7179733" cy="6705130"/>
          </a:xfrm>
        </p:spPr>
        <p:txBody>
          <a:bodyPr/>
          <a:lstStyle>
            <a:lvl1pPr>
              <a:defRPr sz="5200"/>
            </a:lvl1pPr>
            <a:lvl2pPr>
              <a:defRPr sz="4400"/>
            </a:lvl2pPr>
            <a:lvl3pPr>
              <a:defRPr sz="37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370669"/>
            <a:ext cx="7179733" cy="6705130"/>
          </a:xfrm>
        </p:spPr>
        <p:txBody>
          <a:bodyPr/>
          <a:lstStyle>
            <a:lvl1pPr>
              <a:defRPr sz="5200"/>
            </a:lvl1pPr>
            <a:lvl2pPr>
              <a:defRPr sz="4400"/>
            </a:lvl2pPr>
            <a:lvl3pPr>
              <a:defRPr sz="37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3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012950"/>
            <a:ext cx="16256000" cy="8147050"/>
          </a:xfrm>
          <a:custGeom>
            <a:avLst/>
            <a:gdLst/>
            <a:ahLst/>
            <a:cxnLst/>
            <a:rect l="l" t="t" r="r" b="b"/>
            <a:pathLst>
              <a:path w="16256000" h="8147050">
                <a:moveTo>
                  <a:pt x="0" y="8147050"/>
                </a:moveTo>
                <a:lnTo>
                  <a:pt x="16256000" y="8147050"/>
                </a:lnTo>
                <a:lnTo>
                  <a:pt x="16256000" y="0"/>
                </a:lnTo>
                <a:lnTo>
                  <a:pt x="0" y="0"/>
                </a:lnTo>
                <a:lnTo>
                  <a:pt x="0" y="814705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6256000" cy="2012950"/>
          </a:xfrm>
          <a:custGeom>
            <a:avLst/>
            <a:gdLst/>
            <a:ahLst/>
            <a:cxnLst/>
            <a:rect l="l" t="t" r="r" b="b"/>
            <a:pathLst>
              <a:path w="16256000" h="2012950">
                <a:moveTo>
                  <a:pt x="0" y="0"/>
                </a:moveTo>
                <a:lnTo>
                  <a:pt x="0" y="2012950"/>
                </a:lnTo>
                <a:lnTo>
                  <a:pt x="16256000" y="201295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993900"/>
            <a:ext cx="16256000" cy="38100"/>
          </a:xfrm>
          <a:custGeom>
            <a:avLst/>
            <a:gdLst/>
            <a:ahLst/>
            <a:cxnLst/>
            <a:rect l="l" t="t" r="r" b="b"/>
            <a:pathLst>
              <a:path w="16256000" h="38100">
                <a:moveTo>
                  <a:pt x="0" y="38100"/>
                </a:moveTo>
                <a:lnTo>
                  <a:pt x="16256000" y="38100"/>
                </a:lnTo>
                <a:lnTo>
                  <a:pt x="16256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4675" y="4760664"/>
            <a:ext cx="1260665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7306B"/>
                </a:solidFill>
                <a:latin typeface="HelveticaNeueLTStd-Bd"/>
                <a:cs typeface="HelveticaNeueLTStd-B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57798" y="2069186"/>
            <a:ext cx="133404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57302" y="9639908"/>
            <a:ext cx="2373628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603989" y="9645800"/>
            <a:ext cx="4394834" cy="506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Helvetica"/>
          <a:ea typeface="+mj-ea"/>
          <a:cs typeface="Helvetica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23">
        <a:defRPr>
          <a:latin typeface="+mn-lt"/>
          <a:ea typeface="+mn-ea"/>
          <a:cs typeface="+mn-cs"/>
        </a:defRPr>
      </a:lvl2pPr>
      <a:lvl3pPr marL="914246">
        <a:defRPr>
          <a:latin typeface="+mn-lt"/>
          <a:ea typeface="+mn-ea"/>
          <a:cs typeface="+mn-cs"/>
        </a:defRPr>
      </a:lvl3pPr>
      <a:lvl4pPr marL="1371368">
        <a:defRPr>
          <a:latin typeface="+mn-lt"/>
          <a:ea typeface="+mn-ea"/>
          <a:cs typeface="+mn-cs"/>
        </a:defRPr>
      </a:lvl4pPr>
      <a:lvl5pPr marL="1828491">
        <a:defRPr>
          <a:latin typeface="+mn-lt"/>
          <a:ea typeface="+mn-ea"/>
          <a:cs typeface="+mn-cs"/>
        </a:defRPr>
      </a:lvl5pPr>
      <a:lvl6pPr marL="2285614">
        <a:defRPr>
          <a:latin typeface="+mn-lt"/>
          <a:ea typeface="+mn-ea"/>
          <a:cs typeface="+mn-cs"/>
        </a:defRPr>
      </a:lvl6pPr>
      <a:lvl7pPr marL="2742737">
        <a:defRPr>
          <a:latin typeface="+mn-lt"/>
          <a:ea typeface="+mn-ea"/>
          <a:cs typeface="+mn-cs"/>
        </a:defRPr>
      </a:lvl7pPr>
      <a:lvl8pPr marL="3199859">
        <a:defRPr>
          <a:latin typeface="+mn-lt"/>
          <a:ea typeface="+mn-ea"/>
          <a:cs typeface="+mn-cs"/>
        </a:defRPr>
      </a:lvl8pPr>
      <a:lvl9pPr marL="36569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23">
        <a:defRPr>
          <a:latin typeface="+mn-lt"/>
          <a:ea typeface="+mn-ea"/>
          <a:cs typeface="+mn-cs"/>
        </a:defRPr>
      </a:lvl2pPr>
      <a:lvl3pPr marL="914246">
        <a:defRPr>
          <a:latin typeface="+mn-lt"/>
          <a:ea typeface="+mn-ea"/>
          <a:cs typeface="+mn-cs"/>
        </a:defRPr>
      </a:lvl3pPr>
      <a:lvl4pPr marL="1371368">
        <a:defRPr>
          <a:latin typeface="+mn-lt"/>
          <a:ea typeface="+mn-ea"/>
          <a:cs typeface="+mn-cs"/>
        </a:defRPr>
      </a:lvl4pPr>
      <a:lvl5pPr marL="1828491">
        <a:defRPr>
          <a:latin typeface="+mn-lt"/>
          <a:ea typeface="+mn-ea"/>
          <a:cs typeface="+mn-cs"/>
        </a:defRPr>
      </a:lvl5pPr>
      <a:lvl6pPr marL="2285614">
        <a:defRPr>
          <a:latin typeface="+mn-lt"/>
          <a:ea typeface="+mn-ea"/>
          <a:cs typeface="+mn-cs"/>
        </a:defRPr>
      </a:lvl6pPr>
      <a:lvl7pPr marL="2742737">
        <a:defRPr>
          <a:latin typeface="+mn-lt"/>
          <a:ea typeface="+mn-ea"/>
          <a:cs typeface="+mn-cs"/>
        </a:defRPr>
      </a:lvl7pPr>
      <a:lvl8pPr marL="3199859">
        <a:defRPr>
          <a:latin typeface="+mn-lt"/>
          <a:ea typeface="+mn-ea"/>
          <a:cs typeface="+mn-cs"/>
        </a:defRPr>
      </a:lvl8pPr>
      <a:lvl9pPr marL="365698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406872"/>
            <a:ext cx="14630400" cy="1693333"/>
          </a:xfrm>
          <a:prstGeom prst="rect">
            <a:avLst/>
          </a:prstGeom>
        </p:spPr>
        <p:txBody>
          <a:bodyPr vert="horz" lIns="169025" tIns="84512" rIns="169025" bIns="845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370669"/>
            <a:ext cx="14630400" cy="6705130"/>
          </a:xfrm>
          <a:prstGeom prst="rect">
            <a:avLst/>
          </a:prstGeom>
        </p:spPr>
        <p:txBody>
          <a:bodyPr vert="horz" lIns="169025" tIns="84512" rIns="169025" bIns="845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9416818"/>
            <a:ext cx="3793067" cy="540926"/>
          </a:xfrm>
          <a:prstGeom prst="rect">
            <a:avLst/>
          </a:prstGeom>
        </p:spPr>
        <p:txBody>
          <a:bodyPr vert="horz" lIns="169025" tIns="84512" rIns="169025" bIns="84512" rtlCol="0" anchor="ctr"/>
          <a:lstStyle>
            <a:lvl1pPr algn="l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90254"/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90254"/>
              <a:t>4/13/2022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5" y="9416818"/>
            <a:ext cx="5147733" cy="540926"/>
          </a:xfrm>
          <a:prstGeom prst="rect">
            <a:avLst/>
          </a:prstGeom>
        </p:spPr>
        <p:txBody>
          <a:bodyPr vert="horz" lIns="169025" tIns="84512" rIns="169025" bIns="84512" rtlCol="0" anchor="ctr"/>
          <a:lstStyle>
            <a:lvl1pPr algn="ct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902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9416818"/>
            <a:ext cx="3793067" cy="540926"/>
          </a:xfrm>
          <a:prstGeom prst="rect">
            <a:avLst/>
          </a:prstGeom>
        </p:spPr>
        <p:txBody>
          <a:bodyPr vert="horz" lIns="169025" tIns="84512" rIns="169025" bIns="84512" rtlCol="0" anchor="ctr"/>
          <a:lstStyle>
            <a:lvl1pPr algn="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90254"/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902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1690254" rtl="0" eaLnBrk="1" latinLnBrk="0" hangingPunct="1">
        <a:spcBef>
          <a:spcPct val="0"/>
        </a:spcBef>
        <a:buNone/>
        <a:defRPr sz="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33844" indent="-63384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1pPr>
      <a:lvl2pPr marL="1373331" indent="-528204" algn="l" defTabSz="1690254" rtl="0" eaLnBrk="1" latinLnBrk="0" hangingPunct="1">
        <a:spcBef>
          <a:spcPct val="20000"/>
        </a:spcBef>
        <a:buFont typeface="Arial" panose="020B0604020202020204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2112816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957943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803070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»"/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648197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93325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38450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83577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45127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90254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35380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80507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225634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70761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915888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761014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10160000"/>
          </a:xfrm>
          <a:custGeom>
            <a:avLst/>
            <a:gdLst/>
            <a:ahLst/>
            <a:cxnLst/>
            <a:rect l="l" t="t" r="r" b="b"/>
            <a:pathLst>
              <a:path w="16256000" h="10160000">
                <a:moveTo>
                  <a:pt x="0" y="0"/>
                </a:moveTo>
                <a:lnTo>
                  <a:pt x="0" y="10160000"/>
                </a:lnTo>
                <a:lnTo>
                  <a:pt x="16256000" y="1016000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7D2CB"/>
          </a:solid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7300" y="973779"/>
            <a:ext cx="13741400" cy="713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88465" y="2424653"/>
            <a:ext cx="12879069" cy="3089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27306B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57300" y="9670392"/>
            <a:ext cx="2373629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 defTabSz="4572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477668" y="9669638"/>
            <a:ext cx="5521325" cy="22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 defTabSz="457200"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5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bject 2"/>
          <p:cNvSpPr/>
          <p:nvPr/>
        </p:nvSpPr>
        <p:spPr>
          <a:xfrm>
            <a:off x="35623" y="0"/>
            <a:ext cx="16256000" cy="10160000"/>
          </a:xfrm>
          <a:custGeom>
            <a:avLst/>
            <a:gdLst/>
            <a:ahLst/>
            <a:cxnLst/>
            <a:rect l="l" t="t" r="r" b="b"/>
            <a:pathLst>
              <a:path w="16256000" h="10160000">
                <a:moveTo>
                  <a:pt x="0" y="0"/>
                </a:moveTo>
                <a:lnTo>
                  <a:pt x="0" y="10160000"/>
                </a:lnTo>
                <a:lnTo>
                  <a:pt x="16256000" y="1016000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6D2CA">
              <a:alpha val="79998"/>
            </a:srgbClr>
          </a:solid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18" name="object 3"/>
          <p:cNvSpPr/>
          <p:nvPr/>
        </p:nvSpPr>
        <p:spPr>
          <a:xfrm>
            <a:off x="1892022" y="3628382"/>
            <a:ext cx="12458700" cy="4241800"/>
          </a:xfrm>
          <a:custGeom>
            <a:avLst/>
            <a:gdLst/>
            <a:ahLst/>
            <a:cxnLst/>
            <a:rect l="l" t="t" r="r" b="b"/>
            <a:pathLst>
              <a:path w="12458700" h="4241800">
                <a:moveTo>
                  <a:pt x="12217400" y="0"/>
                </a:moveTo>
                <a:lnTo>
                  <a:pt x="241300" y="0"/>
                </a:ln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4000500"/>
                </a:lnTo>
                <a:lnTo>
                  <a:pt x="3770" y="4140001"/>
                </a:lnTo>
                <a:lnTo>
                  <a:pt x="30162" y="4211637"/>
                </a:lnTo>
                <a:lnTo>
                  <a:pt x="101798" y="4238029"/>
                </a:lnTo>
                <a:lnTo>
                  <a:pt x="241300" y="4241800"/>
                </a:lnTo>
                <a:lnTo>
                  <a:pt x="12217400" y="4241800"/>
                </a:lnTo>
                <a:lnTo>
                  <a:pt x="12356901" y="4238029"/>
                </a:lnTo>
                <a:lnTo>
                  <a:pt x="12428537" y="4211637"/>
                </a:lnTo>
                <a:lnTo>
                  <a:pt x="12454929" y="4140001"/>
                </a:lnTo>
                <a:lnTo>
                  <a:pt x="12458700" y="4000500"/>
                </a:lnTo>
                <a:lnTo>
                  <a:pt x="12458700" y="241300"/>
                </a:lnTo>
                <a:lnTo>
                  <a:pt x="12454929" y="101798"/>
                </a:lnTo>
                <a:lnTo>
                  <a:pt x="12428537" y="30162"/>
                </a:lnTo>
                <a:lnTo>
                  <a:pt x="12356901" y="3770"/>
                </a:lnTo>
                <a:lnTo>
                  <a:pt x="12217400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19" name="object 4"/>
          <p:cNvSpPr/>
          <p:nvPr/>
        </p:nvSpPr>
        <p:spPr>
          <a:xfrm>
            <a:off x="1898655" y="3600453"/>
            <a:ext cx="12458700" cy="4241800"/>
          </a:xfrm>
          <a:custGeom>
            <a:avLst/>
            <a:gdLst/>
            <a:ahLst/>
            <a:cxnLst/>
            <a:rect l="l" t="t" r="r" b="b"/>
            <a:pathLst>
              <a:path w="12458700" h="4241800">
                <a:moveTo>
                  <a:pt x="241300" y="0"/>
                </a:move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4000500"/>
                </a:lnTo>
                <a:lnTo>
                  <a:pt x="3770" y="4140001"/>
                </a:lnTo>
                <a:lnTo>
                  <a:pt x="30162" y="4211637"/>
                </a:lnTo>
                <a:lnTo>
                  <a:pt x="101798" y="4238029"/>
                </a:lnTo>
                <a:lnTo>
                  <a:pt x="241300" y="4241800"/>
                </a:lnTo>
                <a:lnTo>
                  <a:pt x="12217400" y="4241800"/>
                </a:lnTo>
                <a:lnTo>
                  <a:pt x="12356901" y="4238029"/>
                </a:lnTo>
                <a:lnTo>
                  <a:pt x="12428537" y="4211637"/>
                </a:lnTo>
                <a:lnTo>
                  <a:pt x="12454929" y="4140001"/>
                </a:lnTo>
                <a:lnTo>
                  <a:pt x="12458700" y="4000500"/>
                </a:lnTo>
                <a:lnTo>
                  <a:pt x="12458700" y="241300"/>
                </a:lnTo>
                <a:lnTo>
                  <a:pt x="12454929" y="101798"/>
                </a:lnTo>
                <a:lnTo>
                  <a:pt x="12428537" y="30162"/>
                </a:lnTo>
                <a:lnTo>
                  <a:pt x="12356901" y="3770"/>
                </a:lnTo>
                <a:lnTo>
                  <a:pt x="12217400" y="0"/>
                </a:lnTo>
                <a:lnTo>
                  <a:pt x="2413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20" name="object 5"/>
          <p:cNvSpPr/>
          <p:nvPr/>
        </p:nvSpPr>
        <p:spPr>
          <a:xfrm>
            <a:off x="12239294" y="8786125"/>
            <a:ext cx="2745106" cy="0"/>
          </a:xfrm>
          <a:custGeom>
            <a:avLst/>
            <a:gdLst/>
            <a:ahLst/>
            <a:cxnLst/>
            <a:rect l="l" t="t" r="r" b="b"/>
            <a:pathLst>
              <a:path w="2745105">
                <a:moveTo>
                  <a:pt x="0" y="0"/>
                </a:moveTo>
                <a:lnTo>
                  <a:pt x="2744990" y="0"/>
                </a:lnTo>
              </a:path>
            </a:pathLst>
          </a:custGeom>
          <a:ln w="127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21" name="object 6"/>
          <p:cNvSpPr/>
          <p:nvPr/>
        </p:nvSpPr>
        <p:spPr>
          <a:xfrm>
            <a:off x="12234718" y="8569534"/>
            <a:ext cx="2722247" cy="134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22" name="object 7"/>
          <p:cNvSpPr/>
          <p:nvPr/>
        </p:nvSpPr>
        <p:spPr>
          <a:xfrm>
            <a:off x="12232149" y="8834343"/>
            <a:ext cx="2306834" cy="363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23" name="object 8"/>
          <p:cNvSpPr/>
          <p:nvPr/>
        </p:nvSpPr>
        <p:spPr>
          <a:xfrm>
            <a:off x="11657755" y="9395276"/>
            <a:ext cx="448946" cy="137160"/>
          </a:xfrm>
          <a:custGeom>
            <a:avLst/>
            <a:gdLst/>
            <a:ahLst/>
            <a:cxnLst/>
            <a:rect l="l" t="t" r="r" b="b"/>
            <a:pathLst>
              <a:path w="448945" h="137159">
                <a:moveTo>
                  <a:pt x="59310" y="20472"/>
                </a:moveTo>
                <a:lnTo>
                  <a:pt x="33167" y="20472"/>
                </a:lnTo>
                <a:lnTo>
                  <a:pt x="34614" y="22542"/>
                </a:lnTo>
                <a:lnTo>
                  <a:pt x="36062" y="29768"/>
                </a:lnTo>
                <a:lnTo>
                  <a:pt x="38943" y="46201"/>
                </a:lnTo>
                <a:lnTo>
                  <a:pt x="41411" y="65466"/>
                </a:lnTo>
                <a:lnTo>
                  <a:pt x="43061" y="84348"/>
                </a:lnTo>
                <a:lnTo>
                  <a:pt x="43488" y="99636"/>
                </a:lnTo>
                <a:lnTo>
                  <a:pt x="34590" y="110029"/>
                </a:lnTo>
                <a:lnTo>
                  <a:pt x="24462" y="119441"/>
                </a:lnTo>
                <a:lnTo>
                  <a:pt x="12433" y="128661"/>
                </a:lnTo>
                <a:lnTo>
                  <a:pt x="0" y="137017"/>
                </a:lnTo>
                <a:lnTo>
                  <a:pt x="27289" y="137017"/>
                </a:lnTo>
                <a:lnTo>
                  <a:pt x="56564" y="99631"/>
                </a:lnTo>
                <a:lnTo>
                  <a:pt x="74597" y="74002"/>
                </a:lnTo>
                <a:lnTo>
                  <a:pt x="64790" y="74002"/>
                </a:lnTo>
                <a:lnTo>
                  <a:pt x="63960" y="61593"/>
                </a:lnTo>
                <a:lnTo>
                  <a:pt x="63110" y="50952"/>
                </a:lnTo>
                <a:lnTo>
                  <a:pt x="62025" y="39812"/>
                </a:lnTo>
                <a:lnTo>
                  <a:pt x="60649" y="27901"/>
                </a:lnTo>
                <a:lnTo>
                  <a:pt x="59310" y="20472"/>
                </a:lnTo>
                <a:close/>
              </a:path>
              <a:path w="448945" h="137159">
                <a:moveTo>
                  <a:pt x="101378" y="0"/>
                </a:moveTo>
                <a:lnTo>
                  <a:pt x="91650" y="0"/>
                </a:lnTo>
                <a:lnTo>
                  <a:pt x="87319" y="2705"/>
                </a:lnTo>
                <a:lnTo>
                  <a:pt x="83802" y="9093"/>
                </a:lnTo>
                <a:lnTo>
                  <a:pt x="83395" y="11785"/>
                </a:lnTo>
                <a:lnTo>
                  <a:pt x="84221" y="14046"/>
                </a:lnTo>
                <a:lnTo>
                  <a:pt x="85249" y="16954"/>
                </a:lnTo>
                <a:lnTo>
                  <a:pt x="87116" y="20065"/>
                </a:lnTo>
                <a:lnTo>
                  <a:pt x="87214" y="22542"/>
                </a:lnTo>
                <a:lnTo>
                  <a:pt x="87287" y="25412"/>
                </a:lnTo>
                <a:lnTo>
                  <a:pt x="85374" y="36673"/>
                </a:lnTo>
                <a:lnTo>
                  <a:pt x="80288" y="48983"/>
                </a:lnTo>
                <a:lnTo>
                  <a:pt x="73191" y="61608"/>
                </a:lnTo>
                <a:lnTo>
                  <a:pt x="65209" y="74002"/>
                </a:lnTo>
                <a:lnTo>
                  <a:pt x="74597" y="74002"/>
                </a:lnTo>
                <a:lnTo>
                  <a:pt x="99105" y="37007"/>
                </a:lnTo>
                <a:lnTo>
                  <a:pt x="107286" y="20065"/>
                </a:lnTo>
                <a:lnTo>
                  <a:pt x="107163" y="14046"/>
                </a:lnTo>
                <a:lnTo>
                  <a:pt x="106738" y="4546"/>
                </a:lnTo>
                <a:lnTo>
                  <a:pt x="101378" y="0"/>
                </a:lnTo>
                <a:close/>
              </a:path>
              <a:path w="448945" h="137159">
                <a:moveTo>
                  <a:pt x="46184" y="0"/>
                </a:moveTo>
                <a:lnTo>
                  <a:pt x="38945" y="1936"/>
                </a:lnTo>
                <a:lnTo>
                  <a:pt x="31203" y="7281"/>
                </a:lnTo>
                <a:lnTo>
                  <a:pt x="23458" y="15339"/>
                </a:lnTo>
                <a:lnTo>
                  <a:pt x="16212" y="25412"/>
                </a:lnTo>
                <a:lnTo>
                  <a:pt x="20771" y="31000"/>
                </a:lnTo>
                <a:lnTo>
                  <a:pt x="26550" y="23355"/>
                </a:lnTo>
                <a:lnTo>
                  <a:pt x="30474" y="20472"/>
                </a:lnTo>
                <a:lnTo>
                  <a:pt x="59310" y="20472"/>
                </a:lnTo>
                <a:lnTo>
                  <a:pt x="58307" y="14910"/>
                </a:lnTo>
                <a:lnTo>
                  <a:pt x="55207" y="6278"/>
                </a:lnTo>
                <a:lnTo>
                  <a:pt x="51213" y="1482"/>
                </a:lnTo>
                <a:lnTo>
                  <a:pt x="46184" y="0"/>
                </a:lnTo>
                <a:close/>
              </a:path>
              <a:path w="448945" h="137159">
                <a:moveTo>
                  <a:pt x="170606" y="0"/>
                </a:moveTo>
                <a:lnTo>
                  <a:pt x="126606" y="23605"/>
                </a:lnTo>
                <a:lnTo>
                  <a:pt x="112745" y="65100"/>
                </a:lnTo>
                <a:lnTo>
                  <a:pt x="115030" y="80243"/>
                </a:lnTo>
                <a:lnTo>
                  <a:pt x="120955" y="89760"/>
                </a:lnTo>
                <a:lnTo>
                  <a:pt x="129129" y="94700"/>
                </a:lnTo>
                <a:lnTo>
                  <a:pt x="138158" y="96113"/>
                </a:lnTo>
                <a:lnTo>
                  <a:pt x="149266" y="94807"/>
                </a:lnTo>
                <a:lnTo>
                  <a:pt x="160995" y="90477"/>
                </a:lnTo>
                <a:lnTo>
                  <a:pt x="173501" y="82504"/>
                </a:lnTo>
                <a:lnTo>
                  <a:pt x="176701" y="79590"/>
                </a:lnTo>
                <a:lnTo>
                  <a:pt x="142704" y="79590"/>
                </a:lnTo>
                <a:lnTo>
                  <a:pt x="138819" y="70777"/>
                </a:lnTo>
                <a:lnTo>
                  <a:pt x="138780" y="57048"/>
                </a:lnTo>
                <a:lnTo>
                  <a:pt x="138983" y="54775"/>
                </a:lnTo>
                <a:lnTo>
                  <a:pt x="156001" y="49637"/>
                </a:lnTo>
                <a:lnTo>
                  <a:pt x="162296" y="46926"/>
                </a:lnTo>
                <a:lnTo>
                  <a:pt x="139809" y="46926"/>
                </a:lnTo>
                <a:lnTo>
                  <a:pt x="142608" y="33122"/>
                </a:lnTo>
                <a:lnTo>
                  <a:pt x="159646" y="9512"/>
                </a:lnTo>
                <a:lnTo>
                  <a:pt x="189729" y="9512"/>
                </a:lnTo>
                <a:lnTo>
                  <a:pt x="186857" y="5349"/>
                </a:lnTo>
                <a:lnTo>
                  <a:pt x="180154" y="1443"/>
                </a:lnTo>
                <a:lnTo>
                  <a:pt x="170606" y="0"/>
                </a:lnTo>
                <a:close/>
              </a:path>
              <a:path w="448945" h="137159">
                <a:moveTo>
                  <a:pt x="183014" y="64503"/>
                </a:moveTo>
                <a:lnTo>
                  <a:pt x="175398" y="70777"/>
                </a:lnTo>
                <a:lnTo>
                  <a:pt x="167510" y="75528"/>
                </a:lnTo>
                <a:lnTo>
                  <a:pt x="159932" y="78538"/>
                </a:lnTo>
                <a:lnTo>
                  <a:pt x="153245" y="79590"/>
                </a:lnTo>
                <a:lnTo>
                  <a:pt x="176701" y="79590"/>
                </a:lnTo>
                <a:lnTo>
                  <a:pt x="186938" y="70269"/>
                </a:lnTo>
                <a:lnTo>
                  <a:pt x="183014" y="64503"/>
                </a:lnTo>
                <a:close/>
              </a:path>
              <a:path w="448945" h="137159">
                <a:moveTo>
                  <a:pt x="189729" y="9512"/>
                </a:moveTo>
                <a:lnTo>
                  <a:pt x="164205" y="9512"/>
                </a:lnTo>
                <a:lnTo>
                  <a:pt x="169374" y="12407"/>
                </a:lnTo>
                <a:lnTo>
                  <a:pt x="169374" y="20472"/>
                </a:lnTo>
                <a:lnTo>
                  <a:pt x="167866" y="28354"/>
                </a:lnTo>
                <a:lnTo>
                  <a:pt x="162888" y="35323"/>
                </a:lnTo>
                <a:lnTo>
                  <a:pt x="153761" y="41480"/>
                </a:lnTo>
                <a:lnTo>
                  <a:pt x="139809" y="46926"/>
                </a:lnTo>
                <a:lnTo>
                  <a:pt x="162296" y="46926"/>
                </a:lnTo>
                <a:lnTo>
                  <a:pt x="173294" y="42190"/>
                </a:lnTo>
                <a:lnTo>
                  <a:pt x="186712" y="31841"/>
                </a:lnTo>
                <a:lnTo>
                  <a:pt x="192107" y="17995"/>
                </a:lnTo>
                <a:lnTo>
                  <a:pt x="190810" y="11079"/>
                </a:lnTo>
                <a:lnTo>
                  <a:pt x="189729" y="9512"/>
                </a:lnTo>
                <a:close/>
              </a:path>
              <a:path w="448945" h="137159">
                <a:moveTo>
                  <a:pt x="269818" y="0"/>
                </a:moveTo>
                <a:lnTo>
                  <a:pt x="265894" y="0"/>
                </a:lnTo>
                <a:lnTo>
                  <a:pt x="252959" y="1682"/>
                </a:lnTo>
                <a:lnTo>
                  <a:pt x="212149" y="28980"/>
                </a:lnTo>
                <a:lnTo>
                  <a:pt x="198766" y="70399"/>
                </a:lnTo>
                <a:lnTo>
                  <a:pt x="198775" y="71513"/>
                </a:lnTo>
                <a:lnTo>
                  <a:pt x="199811" y="81631"/>
                </a:lnTo>
                <a:lnTo>
                  <a:pt x="202850" y="89546"/>
                </a:lnTo>
                <a:lnTo>
                  <a:pt x="207439" y="94438"/>
                </a:lnTo>
                <a:lnTo>
                  <a:pt x="213189" y="96113"/>
                </a:lnTo>
                <a:lnTo>
                  <a:pt x="220631" y="96113"/>
                </a:lnTo>
                <a:lnTo>
                  <a:pt x="227248" y="77508"/>
                </a:lnTo>
                <a:lnTo>
                  <a:pt x="225681" y="74206"/>
                </a:lnTo>
                <a:lnTo>
                  <a:pt x="230520" y="36388"/>
                </a:lnTo>
                <a:lnTo>
                  <a:pt x="250591" y="10337"/>
                </a:lnTo>
                <a:lnTo>
                  <a:pt x="290599" y="10337"/>
                </a:lnTo>
                <a:lnTo>
                  <a:pt x="292145" y="3733"/>
                </a:lnTo>
                <a:lnTo>
                  <a:pt x="291104" y="2895"/>
                </a:lnTo>
                <a:lnTo>
                  <a:pt x="287395" y="2895"/>
                </a:lnTo>
                <a:lnTo>
                  <a:pt x="283674" y="2476"/>
                </a:lnTo>
                <a:lnTo>
                  <a:pt x="279115" y="1435"/>
                </a:lnTo>
                <a:lnTo>
                  <a:pt x="274149" y="634"/>
                </a:lnTo>
                <a:lnTo>
                  <a:pt x="269818" y="0"/>
                </a:lnTo>
                <a:close/>
              </a:path>
              <a:path w="448945" h="137159">
                <a:moveTo>
                  <a:pt x="279555" y="63461"/>
                </a:moveTo>
                <a:lnTo>
                  <a:pt x="256179" y="63461"/>
                </a:lnTo>
                <a:lnTo>
                  <a:pt x="253905" y="74409"/>
                </a:lnTo>
                <a:lnTo>
                  <a:pt x="252576" y="85735"/>
                </a:lnTo>
                <a:lnTo>
                  <a:pt x="253650" y="92314"/>
                </a:lnTo>
                <a:lnTo>
                  <a:pt x="256350" y="95367"/>
                </a:lnTo>
                <a:lnTo>
                  <a:pt x="259900" y="96113"/>
                </a:lnTo>
                <a:lnTo>
                  <a:pt x="266605" y="94655"/>
                </a:lnTo>
                <a:lnTo>
                  <a:pt x="275533" y="90176"/>
                </a:lnTo>
                <a:lnTo>
                  <a:pt x="285739" y="82515"/>
                </a:lnTo>
                <a:lnTo>
                  <a:pt x="291907" y="76072"/>
                </a:lnTo>
                <a:lnTo>
                  <a:pt x="277883" y="76072"/>
                </a:lnTo>
                <a:lnTo>
                  <a:pt x="277691" y="74409"/>
                </a:lnTo>
                <a:lnTo>
                  <a:pt x="277734" y="73806"/>
                </a:lnTo>
                <a:lnTo>
                  <a:pt x="278708" y="68008"/>
                </a:lnTo>
                <a:lnTo>
                  <a:pt x="279555" y="63461"/>
                </a:lnTo>
                <a:close/>
              </a:path>
              <a:path w="448945" h="137159">
                <a:moveTo>
                  <a:pt x="290599" y="10337"/>
                </a:moveTo>
                <a:lnTo>
                  <a:pt x="258249" y="10337"/>
                </a:lnTo>
                <a:lnTo>
                  <a:pt x="263418" y="11569"/>
                </a:lnTo>
                <a:lnTo>
                  <a:pt x="266097" y="13233"/>
                </a:lnTo>
                <a:lnTo>
                  <a:pt x="253704" y="55016"/>
                </a:lnTo>
                <a:lnTo>
                  <a:pt x="230131" y="77508"/>
                </a:lnTo>
                <a:lnTo>
                  <a:pt x="243847" y="77508"/>
                </a:lnTo>
                <a:lnTo>
                  <a:pt x="244987" y="76373"/>
                </a:lnTo>
                <a:lnTo>
                  <a:pt x="250323" y="70399"/>
                </a:lnTo>
                <a:lnTo>
                  <a:pt x="255760" y="63461"/>
                </a:lnTo>
                <a:lnTo>
                  <a:pt x="279555" y="63461"/>
                </a:lnTo>
                <a:lnTo>
                  <a:pt x="282024" y="50200"/>
                </a:lnTo>
                <a:lnTo>
                  <a:pt x="285422" y="33461"/>
                </a:lnTo>
                <a:lnTo>
                  <a:pt x="288822" y="17927"/>
                </a:lnTo>
                <a:lnTo>
                  <a:pt x="290599" y="10337"/>
                </a:lnTo>
                <a:close/>
              </a:path>
              <a:path w="448945" h="137159">
                <a:moveTo>
                  <a:pt x="292767" y="66141"/>
                </a:moveTo>
                <a:lnTo>
                  <a:pt x="288424" y="70891"/>
                </a:lnTo>
                <a:lnTo>
                  <a:pt x="281185" y="76072"/>
                </a:lnTo>
                <a:lnTo>
                  <a:pt x="291907" y="76072"/>
                </a:lnTo>
                <a:lnTo>
                  <a:pt x="296273" y="71513"/>
                </a:lnTo>
                <a:lnTo>
                  <a:pt x="292767" y="66141"/>
                </a:lnTo>
                <a:close/>
              </a:path>
              <a:path w="448945" h="137159">
                <a:moveTo>
                  <a:pt x="388462" y="65531"/>
                </a:moveTo>
                <a:lnTo>
                  <a:pt x="384944" y="67792"/>
                </a:lnTo>
                <a:lnTo>
                  <a:pt x="381439" y="69849"/>
                </a:lnTo>
                <a:lnTo>
                  <a:pt x="377705" y="74625"/>
                </a:lnTo>
                <a:lnTo>
                  <a:pt x="402305" y="96113"/>
                </a:lnTo>
                <a:lnTo>
                  <a:pt x="416174" y="93460"/>
                </a:lnTo>
                <a:lnTo>
                  <a:pt x="429561" y="86213"/>
                </a:lnTo>
                <a:lnTo>
                  <a:pt x="432280" y="83311"/>
                </a:lnTo>
                <a:lnTo>
                  <a:pt x="415957" y="83311"/>
                </a:lnTo>
                <a:lnTo>
                  <a:pt x="410338" y="82222"/>
                </a:lnTo>
                <a:lnTo>
                  <a:pt x="404297" y="79146"/>
                </a:lnTo>
                <a:lnTo>
                  <a:pt x="398128" y="74321"/>
                </a:lnTo>
                <a:lnTo>
                  <a:pt x="392170" y="68008"/>
                </a:lnTo>
                <a:lnTo>
                  <a:pt x="390329" y="65722"/>
                </a:lnTo>
                <a:lnTo>
                  <a:pt x="388462" y="65531"/>
                </a:lnTo>
                <a:close/>
              </a:path>
              <a:path w="448945" h="137159">
                <a:moveTo>
                  <a:pt x="343649" y="19837"/>
                </a:moveTo>
                <a:lnTo>
                  <a:pt x="321914" y="19837"/>
                </a:lnTo>
                <a:lnTo>
                  <a:pt x="321914" y="22732"/>
                </a:lnTo>
                <a:lnTo>
                  <a:pt x="320453" y="29552"/>
                </a:lnTo>
                <a:lnTo>
                  <a:pt x="317393" y="45878"/>
                </a:lnTo>
                <a:lnTo>
                  <a:pt x="314059" y="62217"/>
                </a:lnTo>
                <a:lnTo>
                  <a:pt x="310574" y="78067"/>
                </a:lnTo>
                <a:lnTo>
                  <a:pt x="306814" y="94043"/>
                </a:lnTo>
                <a:lnTo>
                  <a:pt x="308465" y="95910"/>
                </a:lnTo>
                <a:lnTo>
                  <a:pt x="314459" y="94043"/>
                </a:lnTo>
                <a:lnTo>
                  <a:pt x="324174" y="92176"/>
                </a:lnTo>
                <a:lnTo>
                  <a:pt x="332036" y="91566"/>
                </a:lnTo>
                <a:lnTo>
                  <a:pt x="333670" y="82222"/>
                </a:lnTo>
                <a:lnTo>
                  <a:pt x="344091" y="41600"/>
                </a:lnTo>
                <a:lnTo>
                  <a:pt x="349130" y="33070"/>
                </a:lnTo>
                <a:lnTo>
                  <a:pt x="341116" y="33070"/>
                </a:lnTo>
                <a:lnTo>
                  <a:pt x="343018" y="23761"/>
                </a:lnTo>
                <a:lnTo>
                  <a:pt x="343649" y="19837"/>
                </a:lnTo>
                <a:close/>
              </a:path>
              <a:path w="448945" h="137159">
                <a:moveTo>
                  <a:pt x="440748" y="0"/>
                </a:moveTo>
                <a:lnTo>
                  <a:pt x="429597" y="0"/>
                </a:lnTo>
                <a:lnTo>
                  <a:pt x="423292" y="804"/>
                </a:lnTo>
                <a:lnTo>
                  <a:pt x="391752" y="27869"/>
                </a:lnTo>
                <a:lnTo>
                  <a:pt x="391142" y="33489"/>
                </a:lnTo>
                <a:lnTo>
                  <a:pt x="393125" y="42162"/>
                </a:lnTo>
                <a:lnTo>
                  <a:pt x="398171" y="49269"/>
                </a:lnTo>
                <a:lnTo>
                  <a:pt x="404922" y="55253"/>
                </a:lnTo>
                <a:lnTo>
                  <a:pt x="412020" y="60553"/>
                </a:lnTo>
                <a:lnTo>
                  <a:pt x="422561" y="68008"/>
                </a:lnTo>
                <a:lnTo>
                  <a:pt x="425241" y="71716"/>
                </a:lnTo>
                <a:lnTo>
                  <a:pt x="425241" y="80390"/>
                </a:lnTo>
                <a:lnTo>
                  <a:pt x="421317" y="83311"/>
                </a:lnTo>
                <a:lnTo>
                  <a:pt x="432280" y="83311"/>
                </a:lnTo>
                <a:lnTo>
                  <a:pt x="439654" y="75443"/>
                </a:lnTo>
                <a:lnTo>
                  <a:pt x="443643" y="62217"/>
                </a:lnTo>
                <a:lnTo>
                  <a:pt x="442199" y="54481"/>
                </a:lnTo>
                <a:lnTo>
                  <a:pt x="438139" y="47771"/>
                </a:lnTo>
                <a:lnTo>
                  <a:pt x="431872" y="41718"/>
                </a:lnTo>
                <a:lnTo>
                  <a:pt x="423806" y="35953"/>
                </a:lnTo>
                <a:lnTo>
                  <a:pt x="415741" y="30797"/>
                </a:lnTo>
                <a:lnTo>
                  <a:pt x="409137" y="25222"/>
                </a:lnTo>
                <a:lnTo>
                  <a:pt x="409137" y="15709"/>
                </a:lnTo>
                <a:lnTo>
                  <a:pt x="412020" y="12611"/>
                </a:lnTo>
                <a:lnTo>
                  <a:pt x="448771" y="12611"/>
                </a:lnTo>
                <a:lnTo>
                  <a:pt x="448672" y="9093"/>
                </a:lnTo>
                <a:lnTo>
                  <a:pt x="448553" y="6365"/>
                </a:lnTo>
                <a:lnTo>
                  <a:pt x="440748" y="0"/>
                </a:lnTo>
                <a:close/>
              </a:path>
              <a:path w="448945" h="137159">
                <a:moveTo>
                  <a:pt x="375432" y="0"/>
                </a:moveTo>
                <a:lnTo>
                  <a:pt x="371304" y="0"/>
                </a:lnTo>
                <a:lnTo>
                  <a:pt x="364363" y="2611"/>
                </a:lnTo>
                <a:lnTo>
                  <a:pt x="357015" y="9720"/>
                </a:lnTo>
                <a:lnTo>
                  <a:pt x="349475" y="20236"/>
                </a:lnTo>
                <a:lnTo>
                  <a:pt x="341954" y="33070"/>
                </a:lnTo>
                <a:lnTo>
                  <a:pt x="349130" y="33070"/>
                </a:lnTo>
                <a:lnTo>
                  <a:pt x="351454" y="29552"/>
                </a:lnTo>
                <a:lnTo>
                  <a:pt x="355594" y="23977"/>
                </a:lnTo>
                <a:lnTo>
                  <a:pt x="357664" y="23355"/>
                </a:lnTo>
                <a:lnTo>
                  <a:pt x="377030" y="23355"/>
                </a:lnTo>
                <a:lnTo>
                  <a:pt x="377705" y="22542"/>
                </a:lnTo>
                <a:lnTo>
                  <a:pt x="380601" y="18402"/>
                </a:lnTo>
                <a:lnTo>
                  <a:pt x="383509" y="13855"/>
                </a:lnTo>
                <a:lnTo>
                  <a:pt x="384118" y="9093"/>
                </a:lnTo>
                <a:lnTo>
                  <a:pt x="381439" y="5372"/>
                </a:lnTo>
                <a:lnTo>
                  <a:pt x="379153" y="2273"/>
                </a:lnTo>
                <a:lnTo>
                  <a:pt x="375432" y="0"/>
                </a:lnTo>
                <a:close/>
              </a:path>
              <a:path w="448945" h="137159">
                <a:moveTo>
                  <a:pt x="377030" y="23355"/>
                </a:moveTo>
                <a:lnTo>
                  <a:pt x="362211" y="23355"/>
                </a:lnTo>
                <a:lnTo>
                  <a:pt x="365310" y="24612"/>
                </a:lnTo>
                <a:lnTo>
                  <a:pt x="368002" y="27279"/>
                </a:lnTo>
                <a:lnTo>
                  <a:pt x="369653" y="28524"/>
                </a:lnTo>
                <a:lnTo>
                  <a:pt x="371304" y="28524"/>
                </a:lnTo>
                <a:lnTo>
                  <a:pt x="375648" y="25018"/>
                </a:lnTo>
                <a:lnTo>
                  <a:pt x="377030" y="23355"/>
                </a:lnTo>
                <a:close/>
              </a:path>
              <a:path w="448945" h="137159">
                <a:moveTo>
                  <a:pt x="338652" y="0"/>
                </a:moveTo>
                <a:lnTo>
                  <a:pt x="331722" y="1641"/>
                </a:lnTo>
                <a:lnTo>
                  <a:pt x="323225" y="6151"/>
                </a:lnTo>
                <a:lnTo>
                  <a:pt x="313914" y="12906"/>
                </a:lnTo>
                <a:lnTo>
                  <a:pt x="304540" y="21285"/>
                </a:lnTo>
                <a:lnTo>
                  <a:pt x="307639" y="27076"/>
                </a:lnTo>
                <a:lnTo>
                  <a:pt x="311373" y="23761"/>
                </a:lnTo>
                <a:lnTo>
                  <a:pt x="318586" y="19837"/>
                </a:lnTo>
                <a:lnTo>
                  <a:pt x="343649" y="19837"/>
                </a:lnTo>
                <a:lnTo>
                  <a:pt x="344645" y="13639"/>
                </a:lnTo>
                <a:lnTo>
                  <a:pt x="344537" y="5559"/>
                </a:lnTo>
                <a:lnTo>
                  <a:pt x="342467" y="1335"/>
                </a:lnTo>
                <a:lnTo>
                  <a:pt x="338652" y="0"/>
                </a:lnTo>
                <a:close/>
              </a:path>
              <a:path w="448945" h="137159">
                <a:moveTo>
                  <a:pt x="448771" y="12611"/>
                </a:moveTo>
                <a:lnTo>
                  <a:pt x="425038" y="12611"/>
                </a:lnTo>
                <a:lnTo>
                  <a:pt x="431248" y="18605"/>
                </a:lnTo>
                <a:lnTo>
                  <a:pt x="435579" y="24383"/>
                </a:lnTo>
                <a:lnTo>
                  <a:pt x="437027" y="26454"/>
                </a:lnTo>
                <a:lnTo>
                  <a:pt x="438881" y="26669"/>
                </a:lnTo>
                <a:lnTo>
                  <a:pt x="441586" y="25018"/>
                </a:lnTo>
                <a:lnTo>
                  <a:pt x="445917" y="22123"/>
                </a:lnTo>
                <a:lnTo>
                  <a:pt x="448800" y="17779"/>
                </a:lnTo>
                <a:lnTo>
                  <a:pt x="448771" y="12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24" name="object 9"/>
          <p:cNvSpPr/>
          <p:nvPr/>
        </p:nvSpPr>
        <p:spPr>
          <a:xfrm>
            <a:off x="11301813" y="9364873"/>
            <a:ext cx="363854" cy="127000"/>
          </a:xfrm>
          <a:custGeom>
            <a:avLst/>
            <a:gdLst/>
            <a:ahLst/>
            <a:cxnLst/>
            <a:rect l="l" t="t" r="r" b="b"/>
            <a:pathLst>
              <a:path w="363854" h="127000">
                <a:moveTo>
                  <a:pt x="50457" y="0"/>
                </a:moveTo>
                <a:lnTo>
                  <a:pt x="50088" y="0"/>
                </a:lnTo>
                <a:lnTo>
                  <a:pt x="40480" y="9567"/>
                </a:lnTo>
                <a:lnTo>
                  <a:pt x="29102" y="17540"/>
                </a:lnTo>
                <a:lnTo>
                  <a:pt x="15695" y="24172"/>
                </a:lnTo>
                <a:lnTo>
                  <a:pt x="0" y="29718"/>
                </a:lnTo>
                <a:lnTo>
                  <a:pt x="0" y="30086"/>
                </a:lnTo>
                <a:lnTo>
                  <a:pt x="18173" y="35242"/>
                </a:lnTo>
                <a:lnTo>
                  <a:pt x="18173" y="97802"/>
                </a:lnTo>
                <a:lnTo>
                  <a:pt x="18001" y="105553"/>
                </a:lnTo>
                <a:lnTo>
                  <a:pt x="16797" y="112204"/>
                </a:lnTo>
                <a:lnTo>
                  <a:pt x="13528" y="118026"/>
                </a:lnTo>
                <a:lnTo>
                  <a:pt x="7162" y="123291"/>
                </a:lnTo>
                <a:lnTo>
                  <a:pt x="7162" y="124028"/>
                </a:lnTo>
                <a:lnTo>
                  <a:pt x="59804" y="124028"/>
                </a:lnTo>
                <a:lnTo>
                  <a:pt x="59804" y="123647"/>
                </a:lnTo>
                <a:lnTo>
                  <a:pt x="52641" y="120192"/>
                </a:lnTo>
                <a:lnTo>
                  <a:pt x="50457" y="112483"/>
                </a:lnTo>
                <a:lnTo>
                  <a:pt x="50457" y="0"/>
                </a:lnTo>
                <a:close/>
              </a:path>
              <a:path w="363854" h="127000">
                <a:moveTo>
                  <a:pt x="116433" y="0"/>
                </a:moveTo>
                <a:lnTo>
                  <a:pt x="95457" y="5463"/>
                </a:lnTo>
                <a:lnTo>
                  <a:pt x="80783" y="19531"/>
                </a:lnTo>
                <a:lnTo>
                  <a:pt x="72097" y="39521"/>
                </a:lnTo>
                <a:lnTo>
                  <a:pt x="69088" y="62750"/>
                </a:lnTo>
                <a:lnTo>
                  <a:pt x="69088" y="63855"/>
                </a:lnTo>
                <a:lnTo>
                  <a:pt x="68719" y="64947"/>
                </a:lnTo>
                <a:lnTo>
                  <a:pt x="73426" y="95097"/>
                </a:lnTo>
                <a:lnTo>
                  <a:pt x="84770" y="114012"/>
                </a:lnTo>
                <a:lnTo>
                  <a:pt x="99418" y="123810"/>
                </a:lnTo>
                <a:lnTo>
                  <a:pt x="114033" y="126606"/>
                </a:lnTo>
                <a:lnTo>
                  <a:pt x="136066" y="120533"/>
                </a:lnTo>
                <a:lnTo>
                  <a:pt x="151439" y="104998"/>
                </a:lnTo>
                <a:lnTo>
                  <a:pt x="151693" y="104406"/>
                </a:lnTo>
                <a:lnTo>
                  <a:pt x="116433" y="104406"/>
                </a:lnTo>
                <a:lnTo>
                  <a:pt x="108480" y="100478"/>
                </a:lnTo>
                <a:lnTo>
                  <a:pt x="103525" y="90460"/>
                </a:lnTo>
                <a:lnTo>
                  <a:pt x="100983" y="77001"/>
                </a:lnTo>
                <a:lnTo>
                  <a:pt x="100377" y="64947"/>
                </a:lnTo>
                <a:lnTo>
                  <a:pt x="100327" y="61645"/>
                </a:lnTo>
                <a:lnTo>
                  <a:pt x="101040" y="48818"/>
                </a:lnTo>
                <a:lnTo>
                  <a:pt x="103708" y="35713"/>
                </a:lnTo>
                <a:lnTo>
                  <a:pt x="108785" y="25983"/>
                </a:lnTo>
                <a:lnTo>
                  <a:pt x="116789" y="22174"/>
                </a:lnTo>
                <a:lnTo>
                  <a:pt x="154018" y="22174"/>
                </a:lnTo>
                <a:lnTo>
                  <a:pt x="152568" y="18707"/>
                </a:lnTo>
                <a:lnTo>
                  <a:pt x="138010" y="5088"/>
                </a:lnTo>
                <a:lnTo>
                  <a:pt x="116433" y="0"/>
                </a:lnTo>
                <a:close/>
              </a:path>
              <a:path w="363854" h="127000">
                <a:moveTo>
                  <a:pt x="154018" y="22174"/>
                </a:moveTo>
                <a:lnTo>
                  <a:pt x="116789" y="22174"/>
                </a:lnTo>
                <a:lnTo>
                  <a:pt x="124489" y="25828"/>
                </a:lnTo>
                <a:lnTo>
                  <a:pt x="129073" y="35299"/>
                </a:lnTo>
                <a:lnTo>
                  <a:pt x="131280" y="48352"/>
                </a:lnTo>
                <a:lnTo>
                  <a:pt x="131807" y="61645"/>
                </a:lnTo>
                <a:lnTo>
                  <a:pt x="131763" y="64947"/>
                </a:lnTo>
                <a:lnTo>
                  <a:pt x="131274" y="77156"/>
                </a:lnTo>
                <a:lnTo>
                  <a:pt x="129028" y="90598"/>
                </a:lnTo>
                <a:lnTo>
                  <a:pt x="124339" y="100530"/>
                </a:lnTo>
                <a:lnTo>
                  <a:pt x="116433" y="104406"/>
                </a:lnTo>
                <a:lnTo>
                  <a:pt x="151693" y="104406"/>
                </a:lnTo>
                <a:lnTo>
                  <a:pt x="160448" y="84027"/>
                </a:lnTo>
                <a:lnTo>
                  <a:pt x="163385" y="61645"/>
                </a:lnTo>
                <a:lnTo>
                  <a:pt x="160796" y="38383"/>
                </a:lnTo>
                <a:lnTo>
                  <a:pt x="154018" y="22174"/>
                </a:lnTo>
                <a:close/>
              </a:path>
              <a:path w="363854" h="127000">
                <a:moveTo>
                  <a:pt x="220141" y="0"/>
                </a:moveTo>
                <a:lnTo>
                  <a:pt x="199171" y="5463"/>
                </a:lnTo>
                <a:lnTo>
                  <a:pt x="184497" y="19531"/>
                </a:lnTo>
                <a:lnTo>
                  <a:pt x="175813" y="39521"/>
                </a:lnTo>
                <a:lnTo>
                  <a:pt x="172808" y="62750"/>
                </a:lnTo>
                <a:lnTo>
                  <a:pt x="172808" y="63855"/>
                </a:lnTo>
                <a:lnTo>
                  <a:pt x="172440" y="64947"/>
                </a:lnTo>
                <a:lnTo>
                  <a:pt x="177147" y="95097"/>
                </a:lnTo>
                <a:lnTo>
                  <a:pt x="188491" y="114012"/>
                </a:lnTo>
                <a:lnTo>
                  <a:pt x="203139" y="123810"/>
                </a:lnTo>
                <a:lnTo>
                  <a:pt x="217754" y="126606"/>
                </a:lnTo>
                <a:lnTo>
                  <a:pt x="239786" y="120533"/>
                </a:lnTo>
                <a:lnTo>
                  <a:pt x="255160" y="104998"/>
                </a:lnTo>
                <a:lnTo>
                  <a:pt x="255414" y="104406"/>
                </a:lnTo>
                <a:lnTo>
                  <a:pt x="220141" y="104406"/>
                </a:lnTo>
                <a:lnTo>
                  <a:pt x="212193" y="100478"/>
                </a:lnTo>
                <a:lnTo>
                  <a:pt x="207238" y="90460"/>
                </a:lnTo>
                <a:lnTo>
                  <a:pt x="204693" y="77001"/>
                </a:lnTo>
                <a:lnTo>
                  <a:pt x="204085" y="64947"/>
                </a:lnTo>
                <a:lnTo>
                  <a:pt x="204036" y="61645"/>
                </a:lnTo>
                <a:lnTo>
                  <a:pt x="204750" y="48818"/>
                </a:lnTo>
                <a:lnTo>
                  <a:pt x="207422" y="35713"/>
                </a:lnTo>
                <a:lnTo>
                  <a:pt x="212504" y="25983"/>
                </a:lnTo>
                <a:lnTo>
                  <a:pt x="220510" y="22174"/>
                </a:lnTo>
                <a:lnTo>
                  <a:pt x="257733" y="22174"/>
                </a:lnTo>
                <a:lnTo>
                  <a:pt x="256282" y="18707"/>
                </a:lnTo>
                <a:lnTo>
                  <a:pt x="241721" y="5088"/>
                </a:lnTo>
                <a:lnTo>
                  <a:pt x="220141" y="0"/>
                </a:lnTo>
                <a:close/>
              </a:path>
              <a:path w="363854" h="127000">
                <a:moveTo>
                  <a:pt x="257733" y="22174"/>
                </a:moveTo>
                <a:lnTo>
                  <a:pt x="220510" y="22174"/>
                </a:lnTo>
                <a:lnTo>
                  <a:pt x="228203" y="25828"/>
                </a:lnTo>
                <a:lnTo>
                  <a:pt x="232783" y="35299"/>
                </a:lnTo>
                <a:lnTo>
                  <a:pt x="234988" y="48352"/>
                </a:lnTo>
                <a:lnTo>
                  <a:pt x="235515" y="61645"/>
                </a:lnTo>
                <a:lnTo>
                  <a:pt x="235471" y="64947"/>
                </a:lnTo>
                <a:lnTo>
                  <a:pt x="234982" y="77156"/>
                </a:lnTo>
                <a:lnTo>
                  <a:pt x="232737" y="90598"/>
                </a:lnTo>
                <a:lnTo>
                  <a:pt x="228047" y="100530"/>
                </a:lnTo>
                <a:lnTo>
                  <a:pt x="220141" y="104406"/>
                </a:lnTo>
                <a:lnTo>
                  <a:pt x="255414" y="104406"/>
                </a:lnTo>
                <a:lnTo>
                  <a:pt x="264168" y="84027"/>
                </a:lnTo>
                <a:lnTo>
                  <a:pt x="267106" y="61645"/>
                </a:lnTo>
                <a:lnTo>
                  <a:pt x="264515" y="38383"/>
                </a:lnTo>
                <a:lnTo>
                  <a:pt x="257733" y="22174"/>
                </a:lnTo>
                <a:close/>
              </a:path>
              <a:path w="363854" h="127000">
                <a:moveTo>
                  <a:pt x="328498" y="88976"/>
                </a:moveTo>
                <a:lnTo>
                  <a:pt x="313105" y="88976"/>
                </a:lnTo>
                <a:lnTo>
                  <a:pt x="313105" y="124028"/>
                </a:lnTo>
                <a:lnTo>
                  <a:pt x="328498" y="124028"/>
                </a:lnTo>
                <a:lnTo>
                  <a:pt x="328498" y="88976"/>
                </a:lnTo>
                <a:close/>
              </a:path>
              <a:path w="363854" h="127000">
                <a:moveTo>
                  <a:pt x="363550" y="73215"/>
                </a:moveTo>
                <a:lnTo>
                  <a:pt x="277876" y="73215"/>
                </a:lnTo>
                <a:lnTo>
                  <a:pt x="277876" y="88976"/>
                </a:lnTo>
                <a:lnTo>
                  <a:pt x="363550" y="88976"/>
                </a:lnTo>
                <a:lnTo>
                  <a:pt x="363550" y="73215"/>
                </a:lnTo>
                <a:close/>
              </a:path>
              <a:path w="363854" h="127000">
                <a:moveTo>
                  <a:pt x="328498" y="37985"/>
                </a:moveTo>
                <a:lnTo>
                  <a:pt x="313105" y="37985"/>
                </a:lnTo>
                <a:lnTo>
                  <a:pt x="313105" y="73215"/>
                </a:lnTo>
                <a:lnTo>
                  <a:pt x="328498" y="73215"/>
                </a:lnTo>
                <a:lnTo>
                  <a:pt x="328498" y="3798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25" name="object 10"/>
          <p:cNvSpPr/>
          <p:nvPr/>
        </p:nvSpPr>
        <p:spPr>
          <a:xfrm>
            <a:off x="11299231" y="8348537"/>
            <a:ext cx="876528" cy="9458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26" name="object 11"/>
          <p:cNvSpPr txBox="1">
            <a:spLocks noGrp="1"/>
          </p:cNvSpPr>
          <p:nvPr>
            <p:ph type="title"/>
          </p:nvPr>
        </p:nvSpPr>
        <p:spPr>
          <a:xfrm>
            <a:off x="1824663" y="4700355"/>
            <a:ext cx="12606677" cy="2499659"/>
          </a:xfrm>
          <a:prstGeom prst="rect">
            <a:avLst/>
          </a:prstGeom>
        </p:spPr>
        <p:txBody>
          <a:bodyPr vert="horz" wrap="square" lIns="0" tIns="98044" rIns="0" bIns="0" rtlCol="0">
            <a:spAutoFit/>
          </a:bodyPr>
          <a:lstStyle/>
          <a:p>
            <a:pPr marL="7819">
              <a:spcBef>
                <a:spcPts val="146"/>
              </a:spcBef>
            </a:pPr>
            <a:r>
              <a:rPr lang="en-US" sz="5200" spc="61" dirty="0" err="1">
                <a:solidFill>
                  <a:srgbClr val="FFFFFF"/>
                </a:solidFill>
              </a:rPr>
              <a:t>Curso</a:t>
            </a:r>
            <a:r>
              <a:rPr lang="en-US" sz="5200" spc="61" dirty="0">
                <a:solidFill>
                  <a:srgbClr val="FFFFFF"/>
                </a:solidFill>
              </a:rPr>
              <a:t> </a:t>
            </a:r>
            <a:br>
              <a:rPr lang="en-US" sz="5200" spc="61" dirty="0">
                <a:solidFill>
                  <a:srgbClr val="FFFFFF"/>
                </a:solidFill>
              </a:rPr>
            </a:br>
            <a:r>
              <a:rPr lang="en-US" sz="5200" spc="61" dirty="0">
                <a:solidFill>
                  <a:srgbClr val="FFFFFF"/>
                </a:solidFill>
              </a:rPr>
              <a:t>DETENER EL SANGRADO® </a:t>
            </a:r>
            <a:br>
              <a:rPr lang="en-US" sz="5200" spc="61" dirty="0">
                <a:solidFill>
                  <a:srgbClr val="FFFFFF"/>
                </a:solidFill>
              </a:rPr>
            </a:br>
            <a:r>
              <a:rPr lang="en-US" sz="5200" spc="61" dirty="0">
                <a:solidFill>
                  <a:srgbClr val="FFFFFF"/>
                </a:solidFill>
              </a:rPr>
              <a:t>American College of Surgeons</a:t>
            </a:r>
            <a:endParaRPr sz="5200" dirty="0">
              <a:latin typeface="Helvetica"/>
              <a:cs typeface="Helvetica"/>
            </a:endParaRPr>
          </a:p>
        </p:txBody>
      </p:sp>
      <p:sp>
        <p:nvSpPr>
          <p:cNvPr id="127" name="object 12"/>
          <p:cNvSpPr/>
          <p:nvPr/>
        </p:nvSpPr>
        <p:spPr>
          <a:xfrm>
            <a:off x="5711237" y="3666309"/>
            <a:ext cx="5200651" cy="838353"/>
          </a:xfrm>
          <a:custGeom>
            <a:avLst/>
            <a:gdLst/>
            <a:ahLst/>
            <a:cxnLst/>
            <a:rect l="l" t="t" r="r" b="b"/>
            <a:pathLst>
              <a:path w="5200650" h="581025">
                <a:moveTo>
                  <a:pt x="0" y="580580"/>
                </a:moveTo>
                <a:lnTo>
                  <a:pt x="5200103" y="580580"/>
                </a:lnTo>
                <a:lnTo>
                  <a:pt x="5200103" y="0"/>
                </a:lnTo>
                <a:lnTo>
                  <a:pt x="0" y="0"/>
                </a:lnTo>
                <a:lnTo>
                  <a:pt x="0" y="58058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43" name="object 28"/>
          <p:cNvSpPr/>
          <p:nvPr/>
        </p:nvSpPr>
        <p:spPr>
          <a:xfrm>
            <a:off x="9306766" y="3600452"/>
            <a:ext cx="259716" cy="0"/>
          </a:xfrm>
          <a:custGeom>
            <a:avLst/>
            <a:gdLst/>
            <a:ahLst/>
            <a:cxnLst/>
            <a:rect l="l" t="t" r="r" b="b"/>
            <a:pathLst>
              <a:path w="259715">
                <a:moveTo>
                  <a:pt x="0" y="0"/>
                </a:moveTo>
                <a:lnTo>
                  <a:pt x="259486" y="0"/>
                </a:lnTo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84" name="object 69"/>
          <p:cNvSpPr txBox="1"/>
          <p:nvPr/>
        </p:nvSpPr>
        <p:spPr>
          <a:xfrm>
            <a:off x="6122098" y="7501812"/>
            <a:ext cx="4789790" cy="245188"/>
          </a:xfrm>
          <a:prstGeom prst="rect">
            <a:avLst/>
          </a:prstGeom>
        </p:spPr>
        <p:txBody>
          <a:bodyPr vert="horz" wrap="square" lIns="0" tIns="14217" rIns="0" bIns="0" rtlCol="0">
            <a:spAutoFit/>
          </a:bodyPr>
          <a:lstStyle/>
          <a:p>
            <a:pPr marL="14217" defTabSz="1689968">
              <a:spcBef>
                <a:spcPts val="113"/>
              </a:spcBef>
            </a:pPr>
            <a:r>
              <a:rPr sz="1500" dirty="0">
                <a:solidFill>
                  <a:srgbClr val="FFFFFF"/>
                </a:solidFill>
                <a:latin typeface="HelveticaNeueLTStd-Md"/>
                <a:cs typeface="HelveticaNeueLTStd-Md"/>
              </a:rPr>
              <a:t>Copyright © 2019 American College of</a:t>
            </a:r>
            <a:r>
              <a:rPr sz="1500" spc="-113" dirty="0">
                <a:solidFill>
                  <a:srgbClr val="FFFFFF"/>
                </a:solidFill>
                <a:latin typeface="HelveticaNeueLTStd-Md"/>
                <a:cs typeface="HelveticaNeueLTStd-Md"/>
              </a:rPr>
              <a:t> </a:t>
            </a:r>
            <a:r>
              <a:rPr sz="1500" dirty="0">
                <a:solidFill>
                  <a:srgbClr val="FFFFFF"/>
                </a:solidFill>
                <a:latin typeface="HelveticaNeueLTStd-Md"/>
                <a:cs typeface="HelveticaNeueLTStd-Md"/>
              </a:rPr>
              <a:t>Surgeons</a:t>
            </a:r>
            <a:endParaRPr sz="1500" dirty="0">
              <a:solidFill>
                <a:prstClr val="black"/>
              </a:solidFill>
              <a:latin typeface="HelveticaNeueLTStd-Md"/>
              <a:cs typeface="HelveticaNeueLTStd-Md"/>
            </a:endParaRPr>
          </a:p>
        </p:txBody>
      </p:sp>
      <p:sp>
        <p:nvSpPr>
          <p:cNvPr id="186" name="object 71"/>
          <p:cNvSpPr/>
          <p:nvPr/>
        </p:nvSpPr>
        <p:spPr>
          <a:xfrm>
            <a:off x="1372887" y="8205495"/>
            <a:ext cx="1597621" cy="1597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1805" y="8204200"/>
            <a:ext cx="2616201" cy="162560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3788832" y="8821459"/>
            <a:ext cx="3733801" cy="441918"/>
          </a:xfrm>
          <a:prstGeom prst="rect">
            <a:avLst/>
          </a:prstGeom>
          <a:noFill/>
        </p:spPr>
        <p:txBody>
          <a:bodyPr wrap="square" lIns="102363" tIns="51182" rIns="102363" bIns="51182" rtlCol="0">
            <a:spAutoFit/>
          </a:bodyPr>
          <a:lstStyle/>
          <a:p>
            <a:pPr algn="ctr" defTabSz="1689968"/>
            <a:r>
              <a:rPr lang="en-US" sz="2200" b="1" dirty="0">
                <a:solidFill>
                  <a:prstClr val="black"/>
                </a:solidFill>
                <a:latin typeface="Arial Black"/>
                <a:cs typeface="Arial Black"/>
              </a:rPr>
              <a:t>STOPTHE</a:t>
            </a:r>
            <a:r>
              <a:rPr lang="en-US" sz="2200" b="1" dirty="0">
                <a:solidFill>
                  <a:srgbClr val="DF0809"/>
                </a:solidFill>
                <a:latin typeface="Arial Black"/>
                <a:cs typeface="Arial Black"/>
              </a:rPr>
              <a:t>BLEED</a:t>
            </a:r>
            <a:r>
              <a:rPr lang="en-US" sz="2200" b="1" dirty="0">
                <a:solidFill>
                  <a:prstClr val="black"/>
                </a:solidFill>
                <a:latin typeface="Arial Black"/>
                <a:cs typeface="Arial Black"/>
              </a:rPr>
              <a:t>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82231" y="7350193"/>
            <a:ext cx="2367669" cy="411140"/>
          </a:xfrm>
          <a:prstGeom prst="rect">
            <a:avLst/>
          </a:prstGeom>
          <a:noFill/>
        </p:spPr>
        <p:txBody>
          <a:bodyPr wrap="square" lIns="102363" tIns="51182" rIns="102363" bIns="51182" rtlCol="0">
            <a:spAutoFit/>
          </a:bodyPr>
          <a:lstStyle/>
          <a:p>
            <a:pPr algn="r" defTabSz="1689968"/>
            <a:r>
              <a:rPr lang="en-US" sz="2000" dirty="0">
                <a:solidFill>
                  <a:prstClr val="white"/>
                </a:solidFill>
              </a:rPr>
              <a:t>Version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29538" y="9794648"/>
            <a:ext cx="6289586" cy="370729"/>
          </a:xfrm>
          <a:prstGeom prst="rect">
            <a:avLst/>
          </a:prstGeom>
          <a:noFill/>
        </p:spPr>
        <p:txBody>
          <a:bodyPr wrap="square" lIns="169025" tIns="84512" rIns="169025" bIns="84512" rtlCol="0">
            <a:spAutoFit/>
          </a:bodyPr>
          <a:lstStyle/>
          <a:p>
            <a:pPr defTabSz="1689968"/>
            <a:r>
              <a:rPr lang="en-US" sz="1300" dirty="0">
                <a:solidFill>
                  <a:prstClr val="black"/>
                </a:solidFill>
              </a:rPr>
              <a:t>STOP THE BLEED® is a registered trademark of the U.S. Department of Defense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5733" y="3479800"/>
            <a:ext cx="5146987" cy="970894"/>
          </a:xfrm>
          <a:prstGeom prst="rect">
            <a:avLst/>
          </a:prstGeom>
          <a:noFill/>
        </p:spPr>
        <p:txBody>
          <a:bodyPr wrap="square" lIns="169025" tIns="84512" rIns="169025" bIns="84512" rtlCol="0">
            <a:spAutoFit/>
          </a:bodyPr>
          <a:lstStyle/>
          <a:p>
            <a:pPr algn="ctr" defTabSz="1689968"/>
            <a:r>
              <a:rPr lang="en-US" sz="5200" b="1" dirty="0">
                <a:solidFill>
                  <a:prstClr val="white"/>
                </a:solidFill>
              </a:rPr>
              <a:t>SAVE A LIFE</a:t>
            </a:r>
          </a:p>
        </p:txBody>
      </p:sp>
      <p:pic>
        <p:nvPicPr>
          <p:cNvPr id="5" name="Picture 4" descr="sm-stop-the-bleed-logo-vector_pms7621C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-1778000"/>
            <a:ext cx="8809318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0" y="585846"/>
            <a:ext cx="12052300" cy="137986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b="1" spc="30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lang="es-ES" sz="4400" b="1" spc="30" dirty="0">
                <a:solidFill>
                  <a:schemeClr val="bg1"/>
                </a:solidFill>
                <a:latin typeface="Helvetica"/>
                <a:cs typeface="Helvetica"/>
              </a:rPr>
              <a:t>El</a:t>
            </a:r>
            <a:r>
              <a:rPr lang="es-ES" sz="4400" b="1" spc="30" dirty="0">
                <a:solidFill>
                  <a:srgbClr val="BA2029"/>
                </a:solidFill>
                <a:latin typeface="Helvetica"/>
                <a:cs typeface="Helvetica"/>
              </a:rPr>
              <a:t> A</a:t>
            </a:r>
            <a:r>
              <a:rPr lang="es-ES" sz="4400" b="1" spc="30" dirty="0">
                <a:solidFill>
                  <a:schemeClr val="bg1"/>
                </a:solidFill>
                <a:latin typeface="Helvetica"/>
                <a:cs typeface="Helvetica"/>
              </a:rPr>
              <a:t>BC</a:t>
            </a:r>
            <a:r>
              <a:rPr lang="es-ES" sz="4400" b="1" spc="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s-ES" sz="4400" b="1" spc="20" dirty="0">
                <a:solidFill>
                  <a:srgbClr val="FFFFFF"/>
                </a:solidFill>
                <a:latin typeface="Helvetica"/>
                <a:cs typeface="Helvetica"/>
              </a:rPr>
              <a:t>del control de la Hemorragia</a:t>
            </a:r>
            <a:endParaRPr lang="es-ES" sz="4400" dirty="0">
              <a:latin typeface="Helvetica"/>
              <a:cs typeface="Helvetica"/>
            </a:endParaRPr>
          </a:p>
          <a:p>
            <a:pPr marL="12698">
              <a:spcBef>
                <a:spcPts val="100"/>
              </a:spcBef>
            </a:pPr>
            <a:endParaRPr sz="44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76899" y="2577467"/>
            <a:ext cx="7136900" cy="478868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A	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Alert</a:t>
            </a:r>
            <a:r>
              <a:rPr lang="es-EC" sz="6300" b="1" dirty="0">
                <a:solidFill>
                  <a:srgbClr val="BA2029"/>
                </a:solidFill>
                <a:latin typeface="Helvetica"/>
                <a:cs typeface="Helvetica"/>
              </a:rPr>
              <a:t>ar al</a:t>
            </a:r>
            <a:endParaRPr lang="en-US" sz="6300" b="1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FFFFFF"/>
                </a:solidFill>
                <a:latin typeface="Helvetica"/>
                <a:cs typeface="Helvetica"/>
              </a:rPr>
              <a:t>B	</a:t>
            </a:r>
            <a:r>
              <a:rPr lang="es-EC" sz="6300" b="1" dirty="0">
                <a:solidFill>
                  <a:srgbClr val="27306B"/>
                </a:solidFill>
                <a:latin typeface="Helvetica"/>
                <a:cs typeface="Helvetica"/>
              </a:rPr>
              <a:t>Hemorragia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lang="en-US" sz="63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FFFFFF"/>
                </a:solidFill>
                <a:latin typeface="Helvetica"/>
                <a:cs typeface="Helvetica"/>
              </a:rPr>
              <a:t>C		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Comp</a:t>
            </a:r>
            <a:r>
              <a:rPr lang="es-EC" sz="6300" b="1" dirty="0" err="1">
                <a:solidFill>
                  <a:srgbClr val="27306B"/>
                </a:solidFill>
                <a:latin typeface="Helvetica"/>
                <a:cs typeface="Helvetica"/>
              </a:rPr>
              <a:t>resión</a:t>
            </a:r>
            <a:endParaRPr sz="6300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58298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pic>
        <p:nvPicPr>
          <p:cNvPr id="10" name="Picture 9" descr="Screenshot_20190219-142901_Mess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3022600"/>
            <a:ext cx="3050652" cy="5423382"/>
          </a:xfrm>
          <a:prstGeom prst="rect">
            <a:avLst/>
          </a:prstGeom>
        </p:spPr>
      </p:pic>
      <p:sp>
        <p:nvSpPr>
          <p:cNvPr id="11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298" y="585846"/>
            <a:ext cx="10985501" cy="1367039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A</a:t>
            </a:r>
            <a:r>
              <a:rPr lang="es-ES" sz="4400" spc="30" dirty="0">
                <a:solidFill>
                  <a:schemeClr val="bg1"/>
                </a:solidFill>
              </a:rPr>
              <a:t>BC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br>
              <a:rPr lang="es-ES" sz="4400" dirty="0"/>
            </a:b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714500" y="3027772"/>
            <a:ext cx="8531860" cy="413446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46617" algn="l"/>
                <a:tab pos="3465243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A</a:t>
            </a:r>
            <a:r>
              <a:rPr sz="72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Alert</a:t>
            </a:r>
            <a:r>
              <a:rPr lang="es-EC" sz="6300" b="1" dirty="0">
                <a:solidFill>
                  <a:srgbClr val="27306B"/>
                </a:solidFill>
                <a:latin typeface="Helvetica"/>
                <a:cs typeface="Helvetica"/>
              </a:rPr>
              <a:t>ar al</a:t>
            </a:r>
            <a:endParaRPr sz="6300" dirty="0">
              <a:latin typeface="Helvetica"/>
              <a:cs typeface="Helvetica"/>
            </a:endParaRPr>
          </a:p>
          <a:p>
            <a:pPr marL="1511045" indent="-380936">
              <a:spcBef>
                <a:spcPts val="3075"/>
              </a:spcBef>
              <a:buChar char="•"/>
              <a:tabLst>
                <a:tab pos="1511045" algn="l"/>
              </a:tabLst>
            </a:pPr>
            <a:r>
              <a:rPr lang="es-EC" sz="3500" b="1" spc="30" dirty="0">
                <a:solidFill>
                  <a:srgbClr val="27306B"/>
                </a:solidFill>
                <a:latin typeface="Helvetica"/>
                <a:cs typeface="Helvetica"/>
              </a:rPr>
              <a:t>Llame al</a:t>
            </a:r>
            <a:endParaRPr sz="35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511045" indent="-380936">
              <a:spcBef>
                <a:spcPts val="1799"/>
              </a:spcBef>
              <a:buChar char="•"/>
              <a:tabLst>
                <a:tab pos="1511045" algn="l"/>
              </a:tabLst>
            </a:pPr>
            <a:r>
              <a:rPr lang="es-EC" sz="3500" b="1" spc="30" dirty="0">
                <a:solidFill>
                  <a:srgbClr val="27306B"/>
                </a:solidFill>
                <a:latin typeface="Helvetica"/>
                <a:cs typeface="Helvetica"/>
              </a:rPr>
              <a:t>Sepa su ubicación</a:t>
            </a:r>
            <a:endParaRPr sz="3500" dirty="0">
              <a:latin typeface="Helvetica"/>
              <a:cs typeface="Helvetica"/>
            </a:endParaRPr>
          </a:p>
          <a:p>
            <a:pPr marL="1511045" marR="5079" indent="-380936">
              <a:spcBef>
                <a:spcPts val="1799"/>
              </a:spcBef>
              <a:buChar char="•"/>
              <a:tabLst>
                <a:tab pos="1511045" algn="l"/>
              </a:tabLst>
            </a:pPr>
            <a:r>
              <a:rPr lang="es-EC" sz="3500" b="1" spc="30" dirty="0">
                <a:solidFill>
                  <a:srgbClr val="27306B"/>
                </a:solidFill>
                <a:latin typeface="Helvetica"/>
                <a:cs typeface="Helvetica"/>
              </a:rPr>
              <a:t>Siga las instrucciones que le proporcione el operador del    .</a:t>
            </a:r>
            <a:endParaRPr sz="35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58298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0" y="585846"/>
            <a:ext cx="10909299" cy="137986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b="1" spc="30" dirty="0">
                <a:solidFill>
                  <a:schemeClr val="bg1"/>
                </a:solidFill>
                <a:latin typeface="Helvetica"/>
                <a:cs typeface="Helvetica"/>
              </a:rPr>
              <a:t>El</a:t>
            </a:r>
            <a:r>
              <a:rPr lang="es-ES" sz="4400" b="1" spc="30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lang="es-ES" sz="4400" b="1" spc="30" dirty="0">
                <a:solidFill>
                  <a:schemeClr val="bg1"/>
                </a:solidFill>
                <a:latin typeface="Helvetica"/>
                <a:cs typeface="Helvetica"/>
              </a:rPr>
              <a:t>A</a:t>
            </a:r>
            <a:r>
              <a:rPr lang="es-ES" sz="4400" b="1" spc="30" dirty="0">
                <a:solidFill>
                  <a:srgbClr val="C00000"/>
                </a:solidFill>
                <a:latin typeface="Helvetica"/>
                <a:cs typeface="Helvetica"/>
              </a:rPr>
              <a:t>B</a:t>
            </a:r>
            <a:r>
              <a:rPr lang="es-ES" sz="4400" b="1" spc="30" dirty="0">
                <a:solidFill>
                  <a:schemeClr val="bg1"/>
                </a:solidFill>
                <a:latin typeface="Helvetica"/>
                <a:cs typeface="Helvetica"/>
              </a:rPr>
              <a:t>C</a:t>
            </a:r>
            <a:r>
              <a:rPr lang="es-ES" sz="4400" b="1" spc="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s-ES" sz="4400" b="1" spc="20" dirty="0">
                <a:solidFill>
                  <a:srgbClr val="FFFFFF"/>
                </a:solidFill>
                <a:latin typeface="Helvetica"/>
                <a:cs typeface="Helvetica"/>
              </a:rPr>
              <a:t>del control de la Hemorragia</a:t>
            </a:r>
            <a:endParaRPr lang="es-ES" sz="4400" dirty="0">
              <a:latin typeface="Helvetica"/>
              <a:cs typeface="Helvetica"/>
            </a:endParaRPr>
          </a:p>
          <a:p>
            <a:pPr marL="12698">
              <a:spcBef>
                <a:spcPts val="100"/>
              </a:spcBef>
            </a:pPr>
            <a:endParaRPr sz="44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1002" y="2557706"/>
            <a:ext cx="6679700" cy="478868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FFFFFF"/>
                </a:solidFill>
                <a:latin typeface="Helvetica"/>
                <a:cs typeface="Helvetica"/>
              </a:rPr>
              <a:t>A		</a:t>
            </a:r>
            <a:r>
              <a:rPr sz="6300" b="1" dirty="0" err="1">
                <a:solidFill>
                  <a:srgbClr val="27306B"/>
                </a:solidFill>
                <a:latin typeface="Helvetica"/>
                <a:cs typeface="Helvetica"/>
              </a:rPr>
              <a:t>Alert</a:t>
            </a:r>
            <a:r>
              <a:rPr lang="en-US" sz="6300" b="1" dirty="0" err="1">
                <a:solidFill>
                  <a:srgbClr val="27306B"/>
                </a:solidFill>
                <a:latin typeface="Helvetica"/>
                <a:cs typeface="Helvetica"/>
              </a:rPr>
              <a:t>ar</a:t>
            </a:r>
            <a:r>
              <a:rPr lang="en-US" sz="6300" b="1" dirty="0">
                <a:solidFill>
                  <a:srgbClr val="27306B"/>
                </a:solidFill>
                <a:latin typeface="Helvetica"/>
                <a:cs typeface="Helvetica"/>
              </a:rPr>
              <a:t> al</a:t>
            </a:r>
            <a:endParaRPr lang="en-US" sz="6300" b="1" dirty="0">
              <a:solidFill>
                <a:srgbClr val="AE422D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	</a:t>
            </a:r>
            <a:r>
              <a:rPr lang="es-EC" sz="6300" b="1" dirty="0">
                <a:solidFill>
                  <a:srgbClr val="BA2029"/>
                </a:solidFill>
                <a:latin typeface="Helvetica"/>
                <a:cs typeface="Helvetica"/>
              </a:rPr>
              <a:t>Hemorragia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  </a:t>
            </a:r>
            <a:endParaRPr lang="en-US" sz="6300" b="1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FFFFFF"/>
                </a:solidFill>
                <a:latin typeface="Helvetica"/>
                <a:cs typeface="Helvetica"/>
              </a:rPr>
              <a:t>C		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Co</a:t>
            </a:r>
            <a:r>
              <a:rPr lang="es-EC" sz="6300" b="1" dirty="0" err="1">
                <a:solidFill>
                  <a:srgbClr val="27306B"/>
                </a:solidFill>
                <a:latin typeface="Helvetica"/>
                <a:cs typeface="Helvetica"/>
              </a:rPr>
              <a:t>mpresión</a:t>
            </a:r>
            <a:endParaRPr sz="6300" dirty="0">
              <a:latin typeface="Helvetica"/>
              <a:cs typeface="Helvetic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31353" y="3107993"/>
            <a:ext cx="2996242" cy="4576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0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10985500" cy="1367039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</a:t>
            </a:r>
            <a:r>
              <a:rPr lang="es-ES" sz="4400" spc="30" dirty="0">
                <a:solidFill>
                  <a:srgbClr val="C00000"/>
                </a:solidFill>
              </a:rPr>
              <a:t>B</a:t>
            </a:r>
            <a:r>
              <a:rPr lang="es-ES" sz="4400" spc="30" dirty="0">
                <a:solidFill>
                  <a:schemeClr val="bg1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br>
              <a:rPr lang="es-ES" sz="4400" dirty="0"/>
            </a:b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714500" y="3027772"/>
            <a:ext cx="9309100" cy="573233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64393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	</a:t>
            </a:r>
            <a:r>
              <a:rPr lang="es-EC" sz="6300" b="1" dirty="0">
                <a:solidFill>
                  <a:srgbClr val="BA2029"/>
                </a:solidFill>
                <a:latin typeface="Helvetica"/>
                <a:cs typeface="Helvetica"/>
              </a:rPr>
              <a:t>Hemorragia </a:t>
            </a:r>
            <a:r>
              <a:rPr lang="es-EC" sz="4000" b="1" dirty="0">
                <a:solidFill>
                  <a:srgbClr val="BA2029"/>
                </a:solidFill>
                <a:latin typeface="Helvetica"/>
                <a:cs typeface="Helvetica"/>
              </a:rPr>
              <a:t>(</a:t>
            </a:r>
            <a:r>
              <a:rPr lang="en-US" sz="4000" b="1" spc="35" dirty="0">
                <a:solidFill>
                  <a:srgbClr val="BA2029"/>
                </a:solidFill>
                <a:latin typeface="Helvetica"/>
                <a:cs typeface="Helvetica"/>
              </a:rPr>
              <a:t>b</a:t>
            </a:r>
            <a:r>
              <a:rPr lang="en-US" sz="4000" b="1" spc="35" dirty="0">
                <a:latin typeface="Helvetica"/>
                <a:cs typeface="Helvetica"/>
              </a:rPr>
              <a:t>leeding</a:t>
            </a:r>
            <a:r>
              <a:rPr lang="en-US" sz="4000" b="1" spc="35" dirty="0">
                <a:solidFill>
                  <a:srgbClr val="BA2029"/>
                </a:solidFill>
                <a:latin typeface="Helvetica"/>
                <a:cs typeface="Helvetica"/>
              </a:rPr>
              <a:t>)</a:t>
            </a:r>
            <a:endParaRPr lang="en-US" sz="40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2698">
              <a:spcBef>
                <a:spcPts val="100"/>
              </a:spcBef>
              <a:tabLst>
                <a:tab pos="1164393" algn="l"/>
              </a:tabLst>
            </a:pP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48503" indent="-380300">
              <a:spcBef>
                <a:spcPts val="3130"/>
              </a:spcBef>
              <a:buChar char="•"/>
              <a:tabLst>
                <a:tab pos="1549139" algn="l"/>
                <a:tab pos="5182630" algn="l"/>
              </a:tabLst>
            </a:pPr>
            <a:r>
              <a:rPr lang="es-EC" sz="3500" b="1" spc="26" dirty="0">
                <a:solidFill>
                  <a:srgbClr val="27306B"/>
                </a:solidFill>
                <a:latin typeface="Helvetica"/>
                <a:cs typeface="Helvetica"/>
              </a:rPr>
              <a:t>Encuentre la fuente del </a:t>
            </a:r>
            <a:r>
              <a:rPr lang="es-EC" sz="3500" b="1" spc="26" dirty="0">
                <a:solidFill>
                  <a:srgbClr val="C00000"/>
                </a:solidFill>
                <a:latin typeface="Helvetica"/>
                <a:cs typeface="Helvetica"/>
              </a:rPr>
              <a:t>sangrado</a:t>
            </a:r>
            <a:r>
              <a:rPr lang="en-US" sz="3500" b="1" spc="1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500" b="1" spc="35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48503" indent="-380300">
              <a:spcBef>
                <a:spcPts val="1241"/>
              </a:spcBef>
              <a:buChar char="•"/>
              <a:tabLst>
                <a:tab pos="1549139" algn="l"/>
              </a:tabLst>
            </a:pPr>
            <a:r>
              <a:rPr lang="es-EC" sz="3500" b="1" spc="26" dirty="0">
                <a:solidFill>
                  <a:srgbClr val="27306B"/>
                </a:solidFill>
                <a:latin typeface="Helvetica"/>
                <a:cs typeface="Helvetica"/>
              </a:rPr>
              <a:t>Busque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:</a:t>
            </a:r>
            <a:endParaRPr sz="3500" dirty="0">
              <a:latin typeface="Helvetica"/>
              <a:cs typeface="Helvetica"/>
            </a:endParaRPr>
          </a:p>
          <a:p>
            <a:pPr marL="2590363" lvl="1" indent="-508548">
              <a:spcBef>
                <a:spcPts val="1000"/>
              </a:spcBef>
              <a:buFont typeface="Zapf Dingbats"/>
              <a:buChar char="✓"/>
              <a:tabLst>
                <a:tab pos="2590997" algn="l"/>
              </a:tabLst>
            </a:pPr>
            <a:r>
              <a:rPr lang="es-EC" sz="3500" b="1" spc="35" dirty="0" err="1">
                <a:solidFill>
                  <a:srgbClr val="BA2029"/>
                </a:solidFill>
                <a:latin typeface="Helvetica"/>
                <a:cs typeface="Helvetica"/>
              </a:rPr>
              <a:t>Hemorragía</a:t>
            </a:r>
            <a:r>
              <a:rPr lang="es-EC" sz="3500" b="1" spc="35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lang="en-US" sz="3500" b="1" spc="30" dirty="0">
                <a:solidFill>
                  <a:srgbClr val="27306B"/>
                </a:solidFill>
                <a:latin typeface="Helvetica"/>
                <a:cs typeface="Helvetica"/>
              </a:rPr>
              <a:t>continua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2590363" lvl="1" indent="-508548">
              <a:spcBef>
                <a:spcPts val="1000"/>
              </a:spcBef>
              <a:buFont typeface="Zapf Dingbats"/>
              <a:buChar char="✓"/>
              <a:tabLst>
                <a:tab pos="2590997" algn="l"/>
              </a:tabLst>
            </a:pPr>
            <a:r>
              <a:rPr lang="es-EC" sz="3500" b="1" spc="35" dirty="0">
                <a:solidFill>
                  <a:srgbClr val="BA2029"/>
                </a:solidFill>
                <a:latin typeface="Helvetica"/>
                <a:cs typeface="Helvetica"/>
              </a:rPr>
              <a:t>Hemorragia </a:t>
            </a:r>
            <a:r>
              <a:rPr lang="en-US" sz="3500" b="1" spc="35" dirty="0" err="1">
                <a:solidFill>
                  <a:srgbClr val="27306B"/>
                </a:solidFill>
                <a:latin typeface="Helvetica"/>
                <a:cs typeface="Helvetica"/>
              </a:rPr>
              <a:t>profusa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2590997" lvl="1" indent="-508548">
              <a:spcBef>
                <a:spcPts val="1000"/>
              </a:spcBef>
              <a:buFont typeface="Zapf Dingbats"/>
              <a:buChar char="✓"/>
              <a:tabLst>
                <a:tab pos="2591631" algn="l"/>
              </a:tabLst>
            </a:pPr>
            <a:r>
              <a:rPr lang="es-EC" sz="3500" b="1" spc="30" dirty="0">
                <a:solidFill>
                  <a:srgbClr val="27306B"/>
                </a:solidFill>
                <a:latin typeface="Helvetica"/>
                <a:cs typeface="Helvetica"/>
              </a:rPr>
              <a:t>Acumulamiento de sangre</a:t>
            </a:r>
            <a:endParaRPr sz="35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90" y="9645799"/>
            <a:ext cx="5906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4200"/>
            <a:ext cx="10223500" cy="1367039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</a:t>
            </a:r>
            <a:r>
              <a:rPr lang="es-ES" sz="4400" spc="30" dirty="0">
                <a:solidFill>
                  <a:srgbClr val="C00000"/>
                </a:solidFill>
              </a:rPr>
              <a:t>B</a:t>
            </a:r>
            <a:r>
              <a:rPr lang="es-ES" sz="4400" spc="30" dirty="0">
                <a:solidFill>
                  <a:schemeClr val="bg1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br>
              <a:rPr lang="es-ES" sz="4400" dirty="0"/>
            </a:b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714500" y="3027772"/>
            <a:ext cx="9319260" cy="4980849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64393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	</a:t>
            </a:r>
            <a:r>
              <a:rPr lang="es-EC" sz="6300" b="1" dirty="0">
                <a:solidFill>
                  <a:srgbClr val="C00000"/>
                </a:solidFill>
                <a:latin typeface="Helvetica"/>
                <a:cs typeface="Helvetica"/>
              </a:rPr>
              <a:t>Hemorragia </a:t>
            </a:r>
            <a:r>
              <a:rPr lang="es-EC" sz="4000" b="1" dirty="0">
                <a:latin typeface="Helvetica"/>
                <a:cs typeface="Helvetica"/>
              </a:rPr>
              <a:t>(</a:t>
            </a:r>
            <a:r>
              <a:rPr lang="es-EC" sz="4000" b="1" dirty="0" err="1">
                <a:solidFill>
                  <a:srgbClr val="BA2029"/>
                </a:solidFill>
                <a:latin typeface="Helvetica"/>
                <a:cs typeface="Helvetica"/>
              </a:rPr>
              <a:t>B</a:t>
            </a:r>
            <a:r>
              <a:rPr lang="es-EC" sz="4000" b="1" dirty="0" err="1">
                <a:latin typeface="Helvetica"/>
                <a:cs typeface="Helvetica"/>
              </a:rPr>
              <a:t>leeding</a:t>
            </a:r>
            <a:r>
              <a:rPr lang="es-EC" sz="4000" b="1" dirty="0">
                <a:latin typeface="Helvetica"/>
                <a:cs typeface="Helvetica"/>
              </a:rPr>
              <a:t>) </a:t>
            </a:r>
            <a:endParaRPr sz="4000" dirty="0">
              <a:latin typeface="Helvetica"/>
              <a:cs typeface="Helvetica"/>
            </a:endParaRPr>
          </a:p>
          <a:p>
            <a:pPr marL="1548503" marR="5079" indent="-380300">
              <a:spcBef>
                <a:spcPts val="3130"/>
              </a:spcBef>
              <a:buChar char="•"/>
              <a:tabLst>
                <a:tab pos="1549139" algn="l"/>
              </a:tabLst>
            </a:pPr>
            <a:r>
              <a:rPr lang="es-EC" sz="3500" b="1" spc="9" dirty="0">
                <a:solidFill>
                  <a:srgbClr val="27306B"/>
                </a:solidFill>
                <a:latin typeface="Helvetica"/>
                <a:cs typeface="Helvetica"/>
              </a:rPr>
              <a:t>Puede haber múltiples lugares desde donde la víctima esté </a:t>
            </a:r>
            <a:r>
              <a:rPr lang="es-EC" sz="3500" b="1" spc="9" dirty="0">
                <a:solidFill>
                  <a:srgbClr val="C00000"/>
                </a:solidFill>
                <a:latin typeface="Helvetica"/>
                <a:cs typeface="Helvetica"/>
              </a:rPr>
              <a:t>sangrando</a:t>
            </a:r>
            <a:r>
              <a:rPr lang="es-EC" sz="3500" b="1" spc="9" dirty="0">
                <a:solidFill>
                  <a:srgbClr val="27306B"/>
                </a:solidFill>
                <a:latin typeface="Helvetica"/>
                <a:cs typeface="Helvetica"/>
              </a:rPr>
              <a:t>.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48503" indent="-380300">
              <a:spcBef>
                <a:spcPts val="1799"/>
              </a:spcBef>
              <a:buChar char="•"/>
              <a:tabLst>
                <a:tab pos="1549139" algn="l"/>
              </a:tabLst>
            </a:pPr>
            <a:r>
              <a:rPr lang="es-EC" sz="3500" b="1" spc="30" dirty="0">
                <a:solidFill>
                  <a:srgbClr val="27306B"/>
                </a:solidFill>
                <a:latin typeface="Helvetica"/>
                <a:cs typeface="Helvetica"/>
              </a:rPr>
              <a:t>La ropa podría también esconder el </a:t>
            </a:r>
            <a:r>
              <a:rPr lang="es-EC" sz="3500" b="1" spc="30" dirty="0">
                <a:solidFill>
                  <a:srgbClr val="C00000"/>
                </a:solidFill>
                <a:latin typeface="Helvetica"/>
                <a:cs typeface="Helvetica"/>
              </a:rPr>
              <a:t>sangrado</a:t>
            </a: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500" b="1" spc="20" dirty="0">
                <a:solidFill>
                  <a:srgbClr val="27306B"/>
                </a:solidFill>
                <a:latin typeface="Helvetica"/>
                <a:cs typeface="Helvetica"/>
              </a:rPr>
              <a:t>que pone en riesgo la vida.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298" y="585846"/>
            <a:ext cx="10756901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</a:t>
            </a:r>
            <a:r>
              <a:rPr lang="es-ES" sz="4400" spc="30" dirty="0">
                <a:solidFill>
                  <a:srgbClr val="C00000"/>
                </a:solidFill>
              </a:rPr>
              <a:t>B</a:t>
            </a:r>
            <a:r>
              <a:rPr lang="es-ES" sz="4400" spc="30" dirty="0">
                <a:solidFill>
                  <a:schemeClr val="bg1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1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2" name="object 5"/>
          <p:cNvSpPr/>
          <p:nvPr/>
        </p:nvSpPr>
        <p:spPr>
          <a:xfrm>
            <a:off x="7899401" y="3175002"/>
            <a:ext cx="1957916" cy="4578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/>
          <p:nvPr/>
        </p:nvSpPr>
        <p:spPr>
          <a:xfrm>
            <a:off x="12928601" y="4241799"/>
            <a:ext cx="2112836" cy="4952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10337801" y="3708401"/>
            <a:ext cx="2079172" cy="4839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 txBox="1"/>
          <p:nvPr/>
        </p:nvSpPr>
        <p:spPr>
          <a:xfrm>
            <a:off x="1714499" y="2431943"/>
            <a:ext cx="8387716" cy="7015919"/>
          </a:xfrm>
          <a:prstGeom prst="rect">
            <a:avLst/>
          </a:prstGeom>
        </p:spPr>
        <p:txBody>
          <a:bodyPr vert="horz" wrap="square" lIns="0" tIns="608227" rIns="0" bIns="0" rtlCol="0">
            <a:spAutoFit/>
          </a:bodyPr>
          <a:lstStyle/>
          <a:p>
            <a:pPr marL="12698">
              <a:spcBef>
                <a:spcPts val="4788"/>
              </a:spcBef>
              <a:tabLst>
                <a:tab pos="1164393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	</a:t>
            </a:r>
            <a:r>
              <a:rPr lang="es-EC" sz="6600" b="1" dirty="0">
                <a:solidFill>
                  <a:srgbClr val="BA2029"/>
                </a:solidFill>
                <a:latin typeface="Helvetica"/>
                <a:cs typeface="Helvetica"/>
              </a:rPr>
              <a:t>Hemorragia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>
              <a:spcBef>
                <a:spcPts val="15"/>
              </a:spcBef>
            </a:pPr>
            <a:endParaRPr sz="4300" dirty="0">
              <a:latin typeface="Times New Roman"/>
              <a:cs typeface="Times New Roman"/>
            </a:endParaRPr>
          </a:p>
          <a:p>
            <a:pPr marL="1549139" indent="-380936">
              <a:buChar char="•"/>
              <a:tabLst>
                <a:tab pos="1549773" algn="l"/>
              </a:tabLst>
            </a:pPr>
            <a:r>
              <a:rPr lang="es-EC" sz="4300" b="1" spc="30" dirty="0">
                <a:solidFill>
                  <a:srgbClr val="27306B"/>
                </a:solidFill>
                <a:latin typeface="Helvetica"/>
                <a:cs typeface="Helvetica"/>
              </a:rPr>
              <a:t>Brazos y piernas</a:t>
            </a:r>
            <a:endParaRPr sz="4300" dirty="0">
              <a:latin typeface="Helvetica"/>
              <a:cs typeface="Helvetica"/>
            </a:endParaRPr>
          </a:p>
          <a:p>
            <a:pPr>
              <a:spcBef>
                <a:spcPts val="15"/>
              </a:spcBef>
              <a:buChar char="•"/>
            </a:pPr>
            <a:endParaRPr sz="4300" dirty="0">
              <a:latin typeface="Times New Roman"/>
              <a:cs typeface="Times New Roman"/>
            </a:endParaRPr>
          </a:p>
          <a:p>
            <a:pPr marL="1549139" indent="-380936">
              <a:buChar char="•"/>
              <a:tabLst>
                <a:tab pos="1549773" algn="l"/>
              </a:tabLst>
            </a:pPr>
            <a:r>
              <a:rPr lang="es-EC" sz="4300" b="1" spc="35" dirty="0">
                <a:solidFill>
                  <a:srgbClr val="27306B"/>
                </a:solidFill>
                <a:latin typeface="Helvetica"/>
                <a:cs typeface="Helvetica"/>
              </a:rPr>
              <a:t>Cuello</a:t>
            </a:r>
            <a:r>
              <a:rPr sz="4300" b="1" spc="35" dirty="0">
                <a:solidFill>
                  <a:srgbClr val="27306B"/>
                </a:solidFill>
                <a:latin typeface="Helvetica"/>
                <a:cs typeface="Helvetica"/>
              </a:rPr>
              <a:t>, a</a:t>
            </a:r>
            <a:r>
              <a:rPr lang="es-EC" sz="4300" b="1" spc="35" dirty="0" err="1">
                <a:solidFill>
                  <a:srgbClr val="27306B"/>
                </a:solidFill>
                <a:latin typeface="Helvetica"/>
                <a:cs typeface="Helvetica"/>
              </a:rPr>
              <a:t>xilas</a:t>
            </a:r>
            <a:r>
              <a:rPr lang="es-EC" sz="4300" b="1" spc="35" dirty="0">
                <a:solidFill>
                  <a:srgbClr val="27306B"/>
                </a:solidFill>
                <a:latin typeface="Helvetica"/>
                <a:cs typeface="Helvetica"/>
              </a:rPr>
              <a:t> e </a:t>
            </a:r>
          </a:p>
          <a:p>
            <a:pPr marL="1168203">
              <a:tabLst>
                <a:tab pos="1549773" algn="l"/>
              </a:tabLst>
            </a:pPr>
            <a:r>
              <a:rPr lang="es-EC" sz="4300" b="1" spc="35" dirty="0">
                <a:solidFill>
                  <a:srgbClr val="27306B"/>
                </a:solidFill>
                <a:latin typeface="Helvetica"/>
                <a:cs typeface="Helvetica"/>
              </a:rPr>
              <a:t>   ingle</a:t>
            </a:r>
            <a:endParaRPr lang="en-US" sz="4300" b="1" spc="26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168203">
              <a:tabLst>
                <a:tab pos="1549773" algn="l"/>
              </a:tabLst>
            </a:pPr>
            <a:endParaRPr lang="en-US" sz="4300" b="1" spc="26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549139" indent="-380936">
              <a:buFontTx/>
              <a:buChar char="•"/>
              <a:tabLst>
                <a:tab pos="1549773" algn="l"/>
              </a:tabLst>
            </a:pPr>
            <a:r>
              <a:rPr lang="en-US" sz="4300" b="1" spc="44" dirty="0" err="1">
                <a:solidFill>
                  <a:srgbClr val="27306B"/>
                </a:solidFill>
                <a:latin typeface="Helvetica"/>
                <a:cs typeface="Helvetica"/>
              </a:rPr>
              <a:t>Cuerpo</a:t>
            </a:r>
            <a:endParaRPr lang="en-US" sz="43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168203">
              <a:tabLst>
                <a:tab pos="1549773" algn="l"/>
              </a:tabLst>
            </a:pPr>
            <a:endParaRPr sz="43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632700" cy="1367039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30" dirty="0">
                <a:solidFill>
                  <a:srgbClr val="FFFFFF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6" name="object 6"/>
          <p:cNvSpPr txBox="1"/>
          <p:nvPr/>
        </p:nvSpPr>
        <p:spPr>
          <a:xfrm>
            <a:off x="1676900" y="2589282"/>
            <a:ext cx="11861300" cy="4864407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50156" marR="5385795">
              <a:lnSpc>
                <a:spcPct val="149300"/>
              </a:lnSpc>
              <a:spcBef>
                <a:spcPts val="100"/>
              </a:spcBef>
              <a:tabLst>
                <a:tab pos="1184709" algn="l"/>
                <a:tab pos="3503337" algn="l"/>
              </a:tabLst>
            </a:pPr>
            <a:r>
              <a:rPr sz="7000" b="1" dirty="0">
                <a:solidFill>
                  <a:srgbClr val="FFFFFF"/>
                </a:solidFill>
                <a:latin typeface="Helvetica"/>
                <a:cs typeface="Helvetica"/>
              </a:rPr>
              <a:t>A	</a:t>
            </a:r>
            <a:r>
              <a:rPr sz="6500" b="1" dirty="0">
                <a:solidFill>
                  <a:srgbClr val="27306B"/>
                </a:solidFill>
                <a:latin typeface="Helvetica"/>
                <a:cs typeface="Helvetica"/>
              </a:rPr>
              <a:t>Alert</a:t>
            </a:r>
            <a:r>
              <a:rPr lang="es-EC" sz="6500" b="1" dirty="0">
                <a:solidFill>
                  <a:srgbClr val="27306B"/>
                </a:solidFill>
                <a:latin typeface="Helvetica"/>
                <a:cs typeface="Helvetica"/>
              </a:rPr>
              <a:t>ar al</a:t>
            </a:r>
          </a:p>
          <a:p>
            <a:pPr marL="50156" marR="5385795">
              <a:lnSpc>
                <a:spcPct val="149300"/>
              </a:lnSpc>
              <a:spcBef>
                <a:spcPts val="100"/>
              </a:spcBef>
              <a:tabLst>
                <a:tab pos="1184709" algn="l"/>
                <a:tab pos="3503337" algn="l"/>
              </a:tabLst>
            </a:pPr>
            <a:r>
              <a:rPr sz="7000" b="1" dirty="0">
                <a:solidFill>
                  <a:srgbClr val="FFFFFF"/>
                </a:solidFill>
                <a:latin typeface="Helvetica"/>
                <a:cs typeface="Helvetica"/>
              </a:rPr>
              <a:t>B	</a:t>
            </a:r>
            <a:r>
              <a:rPr lang="es-EC" sz="6500" b="1" dirty="0">
                <a:solidFill>
                  <a:srgbClr val="27306B"/>
                </a:solidFill>
                <a:latin typeface="Helvetica"/>
                <a:cs typeface="Helvetica"/>
              </a:rPr>
              <a:t>Hemorragia</a:t>
            </a:r>
            <a:endParaRPr sz="6500" b="1" dirty="0">
              <a:latin typeface="Helvetica"/>
              <a:cs typeface="Helvetica"/>
            </a:endParaRPr>
          </a:p>
          <a:p>
            <a:pPr marL="12698">
              <a:spcBef>
                <a:spcPts val="426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0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500" b="1" dirty="0" err="1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sz="6500" b="1" spc="-129" dirty="0" err="1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lang="es-EC" sz="6500" b="1" spc="-129" dirty="0" err="1">
                <a:solidFill>
                  <a:srgbClr val="BA2029"/>
                </a:solidFill>
                <a:latin typeface="Helvetica"/>
                <a:cs typeface="Helvetica"/>
              </a:rPr>
              <a:t>esión</a:t>
            </a:r>
            <a:r>
              <a:rPr lang="en-US" sz="65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5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P</a:t>
            </a:r>
            <a:r>
              <a:rPr sz="65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es</a:t>
            </a:r>
            <a:r>
              <a:rPr lang="es-EC" sz="6500" b="1" dirty="0" err="1">
                <a:solidFill>
                  <a:srgbClr val="BA2029"/>
                </a:solidFill>
                <a:latin typeface="Helvetica"/>
                <a:cs typeface="Helvetica"/>
              </a:rPr>
              <a:t>ión</a:t>
            </a:r>
            <a:endParaRPr sz="6500" b="1" dirty="0">
              <a:solidFill>
                <a:srgbClr val="BA2029"/>
              </a:solidFill>
              <a:latin typeface="Helvetica"/>
              <a:cs typeface="Helvetic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572999" y="2946400"/>
            <a:ext cx="3407851" cy="426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3632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0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9101" y="3027772"/>
            <a:ext cx="11087100" cy="598112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dirty="0" err="1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sz="6300" b="1" spc="-129" dirty="0" err="1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lang="es-EC" sz="6300" b="1" spc="-129" dirty="0" err="1">
                <a:solidFill>
                  <a:srgbClr val="BA2029"/>
                </a:solidFill>
                <a:latin typeface="Helvetica"/>
                <a:cs typeface="Helvetica"/>
              </a:rPr>
              <a:t>esión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P</a:t>
            </a:r>
            <a:r>
              <a:rPr sz="6300" b="1" spc="-135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es</a:t>
            </a:r>
            <a:r>
              <a:rPr lang="es-EC" sz="6300" b="1" dirty="0" err="1">
                <a:solidFill>
                  <a:srgbClr val="BA2029"/>
                </a:solidFill>
                <a:latin typeface="Helvetica"/>
                <a:cs typeface="Helvetica"/>
              </a:rPr>
              <a:t>ión</a:t>
            </a:r>
            <a:endParaRPr sz="6300" b="1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indent="-380300">
              <a:spcBef>
                <a:spcPts val="3130"/>
              </a:spcBef>
              <a:buChar char="•"/>
              <a:tabLst>
                <a:tab pos="1574534" algn="l"/>
              </a:tabLst>
            </a:pP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Ap</a:t>
            </a:r>
            <a:r>
              <a:rPr lang="es-EC" sz="3500" b="1" spc="26" dirty="0">
                <a:solidFill>
                  <a:srgbClr val="27306B"/>
                </a:solidFill>
                <a:latin typeface="Helvetica"/>
                <a:cs typeface="Helvetica"/>
              </a:rPr>
              <a:t>licar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500" b="1" spc="26" dirty="0">
                <a:solidFill>
                  <a:srgbClr val="27306B"/>
                </a:solidFill>
                <a:latin typeface="Helvetica"/>
                <a:cs typeface="Helvetica"/>
              </a:rPr>
              <a:t>presión directa a la herida</a:t>
            </a:r>
            <a:endParaRPr sz="3500" b="1" dirty="0">
              <a:latin typeface="Helvetica"/>
              <a:cs typeface="Helvetica"/>
            </a:endParaRPr>
          </a:p>
          <a:p>
            <a:pPr marL="15738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lang="es-EC" sz="3500" b="1" spc="26" dirty="0">
                <a:solidFill>
                  <a:srgbClr val="27306B"/>
                </a:solidFill>
                <a:latin typeface="Helvetica"/>
                <a:cs typeface="Helvetica"/>
              </a:rPr>
              <a:t>Enfocarse en la ubicación del </a:t>
            </a:r>
            <a:r>
              <a:rPr lang="es-EC" sz="3500" b="1" spc="35" dirty="0">
                <a:solidFill>
                  <a:srgbClr val="BA2029"/>
                </a:solidFill>
                <a:latin typeface="Helvetica"/>
                <a:cs typeface="Helvetica"/>
              </a:rPr>
              <a:t>sangrado</a:t>
            </a:r>
            <a:endParaRPr sz="3500" b="1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marR="923134" indent="-380300">
              <a:spcBef>
                <a:spcPts val="1804"/>
              </a:spcBef>
              <a:buChar char="•"/>
              <a:tabLst>
                <a:tab pos="1574534" algn="l"/>
              </a:tabLst>
            </a:pP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Us</a:t>
            </a:r>
            <a:r>
              <a:rPr lang="es-EC" sz="3500" b="1" spc="20" dirty="0">
                <a:solidFill>
                  <a:srgbClr val="27306B"/>
                </a:solidFill>
                <a:latin typeface="Helvetica"/>
                <a:cs typeface="Helvetica"/>
              </a:rPr>
              <a:t>ar sólo la gasa suficiente o una tela para cubrir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500" b="1" spc="20" dirty="0">
                <a:solidFill>
                  <a:srgbClr val="27306B"/>
                </a:solidFill>
                <a:latin typeface="Helvetica"/>
                <a:cs typeface="Helvetica"/>
              </a:rPr>
              <a:t>la lesión.</a:t>
            </a:r>
            <a:endParaRPr sz="3500" b="1" dirty="0">
              <a:latin typeface="Helvetica"/>
              <a:cs typeface="Helvetica"/>
            </a:endParaRPr>
          </a:p>
          <a:p>
            <a:pPr marL="1573898" marR="3110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lang="es-EC" sz="3500" b="1" spc="15" dirty="0">
                <a:solidFill>
                  <a:srgbClr val="27306B"/>
                </a:solidFill>
                <a:latin typeface="Helvetica"/>
                <a:cs typeface="Helvetica"/>
              </a:rPr>
              <a:t>Si la presión detiene el </a:t>
            </a:r>
            <a:r>
              <a:rPr lang="es-EC" sz="3500" b="1" spc="30" dirty="0">
                <a:solidFill>
                  <a:srgbClr val="BA2029"/>
                </a:solidFill>
                <a:latin typeface="Helvetica"/>
                <a:cs typeface="Helvetica"/>
              </a:rPr>
              <a:t>sangrado</a:t>
            </a: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, </a:t>
            </a:r>
            <a:r>
              <a:rPr lang="es-EC" sz="3500" b="1" spc="35" dirty="0">
                <a:solidFill>
                  <a:srgbClr val="27306B"/>
                </a:solidFill>
                <a:latin typeface="Helvetica"/>
                <a:cs typeface="Helvetica"/>
              </a:rPr>
              <a:t>mantenga la presión hasta que la ayuda llegue.</a:t>
            </a:r>
            <a:endParaRPr sz="3500" b="1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106807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298" y="585846"/>
            <a:ext cx="11290301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30" dirty="0">
                <a:solidFill>
                  <a:srgbClr val="FFFFFF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pic>
        <p:nvPicPr>
          <p:cNvPr id="7" name="Slide 18 - smal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5693" y="2108200"/>
            <a:ext cx="125046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7298" y="585846"/>
            <a:ext cx="11239499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30" dirty="0">
                <a:solidFill>
                  <a:srgbClr val="FFFFFF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318875" y="1721838"/>
            <a:ext cx="11239500" cy="5064112"/>
          </a:xfrm>
          <a:prstGeom prst="rect">
            <a:avLst/>
          </a:prstGeom>
        </p:spPr>
        <p:txBody>
          <a:bodyPr vert="horz" wrap="square" lIns="0" tIns="549816" rIns="0" bIns="0" rtlCol="0">
            <a:spAutoFit/>
          </a:bodyPr>
          <a:lstStyle/>
          <a:p>
            <a:pPr marL="12698">
              <a:spcBef>
                <a:spcPts val="433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lang="es-EC" sz="6300" b="1" spc="-129" dirty="0" err="1">
                <a:solidFill>
                  <a:srgbClr val="BA2029"/>
                </a:solidFill>
                <a:latin typeface="Helvetica"/>
                <a:cs typeface="Helvetica"/>
              </a:rPr>
              <a:t>resión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lang="en-US" sz="6300" b="1" dirty="0" err="1">
                <a:solidFill>
                  <a:srgbClr val="BA2029"/>
                </a:solidFill>
                <a:latin typeface="Helvetica"/>
                <a:cs typeface="Helvetica"/>
              </a:rPr>
              <a:t>Empaquetar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indent="-380300">
              <a:spcBef>
                <a:spcPts val="2119"/>
              </a:spcBef>
              <a:buChar char="•"/>
              <a:tabLst>
                <a:tab pos="1574534" algn="l"/>
              </a:tabLst>
            </a:pPr>
            <a:r>
              <a:rPr lang="es-EC" sz="3100" b="1" spc="20" dirty="0">
                <a:solidFill>
                  <a:srgbClr val="27306B"/>
                </a:solidFill>
                <a:latin typeface="Helvetica"/>
                <a:cs typeface="Helvetica"/>
              </a:rPr>
              <a:t>Para heridas grandes</a:t>
            </a:r>
            <a:r>
              <a:rPr sz="3100" b="1" spc="35" dirty="0">
                <a:solidFill>
                  <a:srgbClr val="27306B"/>
                </a:solidFill>
                <a:latin typeface="Helvetica"/>
                <a:cs typeface="Helvetica"/>
              </a:rPr>
              <a:t>,</a:t>
            </a:r>
            <a:r>
              <a:rPr lang="en-US" sz="3100" dirty="0">
                <a:latin typeface="Helvetica"/>
                <a:cs typeface="Helvetica"/>
              </a:rPr>
              <a:t> </a:t>
            </a:r>
            <a:r>
              <a:rPr lang="en-US" sz="3100" b="1" dirty="0">
                <a:latin typeface="Helvetica"/>
                <a:cs typeface="Helvetica"/>
              </a:rPr>
              <a:t>la </a:t>
            </a:r>
            <a:r>
              <a:rPr lang="en-US" sz="3100" b="1" dirty="0" err="1">
                <a:latin typeface="Helvetica"/>
                <a:cs typeface="Helvetica"/>
              </a:rPr>
              <a:t>presión</a:t>
            </a:r>
            <a:r>
              <a:rPr lang="en-US" sz="3100" b="1" dirty="0">
                <a:latin typeface="Helvetica"/>
                <a:cs typeface="Helvetica"/>
              </a:rPr>
              <a:t> superficial no es </a:t>
            </a:r>
            <a:r>
              <a:rPr lang="en-US" sz="3100" b="1" dirty="0" err="1">
                <a:latin typeface="Helvetica"/>
                <a:cs typeface="Helvetica"/>
              </a:rPr>
              <a:t>efectiva</a:t>
            </a:r>
            <a:r>
              <a:rPr lang="en-US" sz="3100" b="1" dirty="0">
                <a:latin typeface="Helvetica"/>
                <a:cs typeface="Helvetica"/>
              </a:rPr>
              <a:t>. </a:t>
            </a:r>
          </a:p>
          <a:p>
            <a:pPr marL="1573898" indent="-380300">
              <a:spcBef>
                <a:spcPts val="2119"/>
              </a:spcBef>
              <a:buChar char="•"/>
              <a:tabLst>
                <a:tab pos="1574534" algn="l"/>
              </a:tabLst>
            </a:pPr>
            <a:r>
              <a:rPr lang="es-EC" sz="3100" b="1" spc="15" dirty="0">
                <a:solidFill>
                  <a:srgbClr val="27306B"/>
                </a:solidFill>
                <a:latin typeface="Helvetica"/>
                <a:cs typeface="Helvetica"/>
              </a:rPr>
              <a:t>Si la</a:t>
            </a:r>
            <a:r>
              <a:rPr lang="es-EC" sz="3100" b="1" spc="30" dirty="0">
                <a:solidFill>
                  <a:srgbClr val="BA2029"/>
                </a:solidFill>
                <a:latin typeface="Helvetica"/>
                <a:cs typeface="Helvetica"/>
              </a:rPr>
              <a:t> hemorragia</a:t>
            </a:r>
            <a:r>
              <a:rPr sz="31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lang="es-EC" sz="3100" b="1" spc="15" dirty="0">
                <a:solidFill>
                  <a:srgbClr val="27306B"/>
                </a:solidFill>
                <a:latin typeface="Helvetica"/>
                <a:cs typeface="Helvetica"/>
              </a:rPr>
              <a:t>proviene de una herida profunda, empaquete la herida con suficiente gasa hasta que el </a:t>
            </a:r>
            <a:r>
              <a:rPr lang="es-EC" sz="3100" b="1" spc="15" dirty="0">
                <a:solidFill>
                  <a:srgbClr val="C00000"/>
                </a:solidFill>
                <a:latin typeface="Helvetica"/>
                <a:cs typeface="Helvetica"/>
              </a:rPr>
              <a:t>sangrado</a:t>
            </a:r>
            <a:r>
              <a:rPr lang="es-EC" sz="3100" b="1" spc="15" dirty="0">
                <a:solidFill>
                  <a:srgbClr val="27306B"/>
                </a:solidFill>
                <a:latin typeface="Helvetica"/>
                <a:cs typeface="Helvetica"/>
              </a:rPr>
              <a:t> se detenga;</a:t>
            </a:r>
            <a:r>
              <a:rPr sz="3100" b="1" spc="3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100" b="1" spc="30" dirty="0">
                <a:solidFill>
                  <a:srgbClr val="27306B"/>
                </a:solidFill>
                <a:latin typeface="Helvetica"/>
                <a:cs typeface="Helvetica"/>
              </a:rPr>
              <a:t>mantenga la presión hasta que llegue la ayuda.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03987" y="5906106"/>
            <a:ext cx="5359399" cy="373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0603987" y="9645800"/>
            <a:ext cx="4763012" cy="5066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8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2514600"/>
          </a:xfrm>
          <a:custGeom>
            <a:avLst/>
            <a:gdLst/>
            <a:ahLst/>
            <a:cxnLst/>
            <a:rect l="l" t="t" r="r" b="b"/>
            <a:pathLst>
              <a:path w="16256000" h="2514600">
                <a:moveTo>
                  <a:pt x="0" y="2514600"/>
                </a:moveTo>
                <a:lnTo>
                  <a:pt x="16256000" y="2514600"/>
                </a:lnTo>
                <a:lnTo>
                  <a:pt x="162560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356601"/>
            <a:ext cx="16256000" cy="1803400"/>
          </a:xfrm>
          <a:custGeom>
            <a:avLst/>
            <a:gdLst/>
            <a:ahLst/>
            <a:cxnLst/>
            <a:rect l="l" t="t" r="r" b="b"/>
            <a:pathLst>
              <a:path w="16256000" h="1803400">
                <a:moveTo>
                  <a:pt x="0" y="1803400"/>
                </a:moveTo>
                <a:lnTo>
                  <a:pt x="16256000" y="1803400"/>
                </a:lnTo>
                <a:lnTo>
                  <a:pt x="16256000" y="0"/>
                </a:lnTo>
                <a:lnTo>
                  <a:pt x="0" y="0"/>
                </a:lnTo>
                <a:lnTo>
                  <a:pt x="0" y="180340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4773" y="5011819"/>
            <a:ext cx="2004505" cy="449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1400" y="4775200"/>
            <a:ext cx="2551429" cy="0"/>
          </a:xfrm>
          <a:custGeom>
            <a:avLst/>
            <a:gdLst/>
            <a:ahLst/>
            <a:cxnLst/>
            <a:rect l="l" t="t" r="r" b="b"/>
            <a:pathLst>
              <a:path w="2551429">
                <a:moveTo>
                  <a:pt x="0" y="0"/>
                </a:moveTo>
                <a:lnTo>
                  <a:pt x="2550820" y="0"/>
                </a:lnTo>
              </a:path>
            </a:pathLst>
          </a:custGeom>
          <a:ln w="12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87633" y="2890980"/>
            <a:ext cx="2566668" cy="2584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27173" y="6063940"/>
            <a:ext cx="3343909" cy="1795865"/>
          </a:xfrm>
          <a:prstGeom prst="rect">
            <a:avLst/>
          </a:prstGeom>
        </p:spPr>
        <p:txBody>
          <a:bodyPr vert="horz" wrap="square" lIns="0" tIns="62854" rIns="0" bIns="0" rtlCol="0">
            <a:spAutoFit/>
          </a:bodyPr>
          <a:lstStyle/>
          <a:p>
            <a:pPr marL="606957">
              <a:spcBef>
                <a:spcPts val="495"/>
              </a:spcBef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The</a:t>
            </a:r>
            <a:r>
              <a:rPr sz="2600" b="1" spc="44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American</a:t>
            </a:r>
            <a:endParaRPr sz="2600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  <a:p>
            <a:pPr marL="12698" marR="5079" indent="3809" algn="ctr">
              <a:lnSpc>
                <a:spcPct val="111100"/>
              </a:lnSpc>
            </a:pP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College </a:t>
            </a:r>
            <a:r>
              <a:rPr sz="2600" b="1" spc="1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of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Surgeons  </a:t>
            </a:r>
            <a:r>
              <a:rPr sz="2600" b="1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Committee on</a:t>
            </a:r>
            <a:r>
              <a:rPr sz="2600" b="1" spc="-8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-41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Trauma</a:t>
            </a:r>
            <a:endParaRPr sz="2600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657139" y="6070600"/>
            <a:ext cx="2827655" cy="178920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72691" marR="5079" indent="-160627" algn="ctr">
              <a:lnSpc>
                <a:spcPct val="111100"/>
              </a:lnSpc>
              <a:spcBef>
                <a:spcPts val="100"/>
              </a:spcBef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The </a:t>
            </a:r>
            <a:r>
              <a:rPr sz="2600" b="1" spc="26">
                <a:solidFill>
                  <a:srgbClr val="27306B"/>
                </a:solidFill>
                <a:latin typeface="HelveticaNeueLTStd-BdCn"/>
                <a:cs typeface="HelveticaNeueLTStd-BdCn"/>
              </a:rPr>
              <a:t>Committee</a:t>
            </a:r>
            <a:r>
              <a:rPr sz="2600" b="1" spc="15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>
                <a:solidFill>
                  <a:srgbClr val="27306B"/>
                </a:solidFill>
                <a:latin typeface="HelveticaNeueLTStd-BdCn"/>
                <a:cs typeface="HelveticaNeueLTStd-BdCn"/>
              </a:rPr>
              <a:t>on</a:t>
            </a:r>
            <a:r>
              <a:rPr lang="en-US" sz="2600" b="1" spc="3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-6">
                <a:solidFill>
                  <a:srgbClr val="27306B"/>
                </a:solidFill>
                <a:latin typeface="HelveticaNeueLTStd-BdCn"/>
                <a:cs typeface="HelveticaNeueLTStd-BdCn"/>
              </a:rPr>
              <a:t>Tactical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Combat  </a:t>
            </a: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Casualty</a:t>
            </a:r>
            <a:r>
              <a:rPr sz="2600" b="1" spc="44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Care</a:t>
            </a:r>
            <a:endParaRPr sz="2600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32800" y="6070600"/>
            <a:ext cx="3581401" cy="178920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422203" marR="414584" indent="-634" algn="ctr">
              <a:lnSpc>
                <a:spcPct val="111100"/>
              </a:lnSpc>
              <a:spcBef>
                <a:spcPts val="100"/>
              </a:spcBef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The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National  </a:t>
            </a: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Association</a:t>
            </a:r>
            <a:r>
              <a:rPr sz="2600" b="1" spc="-1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of</a:t>
            </a:r>
            <a:endParaRPr sz="2600" dirty="0">
              <a:latin typeface="HelveticaNeueLTStd-BdCn"/>
              <a:cs typeface="HelveticaNeueLTStd-BdCn"/>
            </a:endParaRPr>
          </a:p>
          <a:p>
            <a:pPr marL="12698" marR="5079" algn="ctr">
              <a:lnSpc>
                <a:spcPct val="111100"/>
              </a:lnSpc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Emergency</a:t>
            </a:r>
            <a:r>
              <a:rPr sz="2600" b="1" spc="-9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Medical  </a:t>
            </a:r>
            <a:r>
              <a:rPr sz="2600" b="1" spc="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Technicians</a:t>
            </a:r>
            <a:endParaRPr sz="2600" dirty="0">
              <a:latin typeface="HelveticaNeueLTStd-BdCn"/>
              <a:cs typeface="HelveticaNeueLTStd-BdC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278677"/>
            <a:ext cx="2671255" cy="12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object 16"/>
          <p:cNvSpPr txBox="1"/>
          <p:nvPr/>
        </p:nvSpPr>
        <p:spPr>
          <a:xfrm>
            <a:off x="4654104" y="6063941"/>
            <a:ext cx="3343909" cy="1795865"/>
          </a:xfrm>
          <a:prstGeom prst="rect">
            <a:avLst/>
          </a:prstGeom>
        </p:spPr>
        <p:txBody>
          <a:bodyPr vert="horz" wrap="square" lIns="0" tIns="62854" rIns="0" bIns="0" rtlCol="0">
            <a:spAutoFit/>
          </a:bodyPr>
          <a:lstStyle/>
          <a:p>
            <a:pPr marL="606957">
              <a:spcBef>
                <a:spcPts val="495"/>
              </a:spcBef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The</a:t>
            </a:r>
            <a:r>
              <a:rPr sz="2600" b="1" spc="44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American</a:t>
            </a:r>
            <a:endParaRPr sz="2600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  <a:p>
            <a:pPr marL="12698" marR="5079" indent="3809" algn="ctr">
              <a:lnSpc>
                <a:spcPct val="111100"/>
              </a:lnSpc>
            </a:pP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College </a:t>
            </a:r>
            <a:r>
              <a:rPr sz="2600" b="1" spc="1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of </a:t>
            </a:r>
            <a:r>
              <a:rPr lang="en-US" sz="2600" b="1" spc="1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Emergency Physicians</a:t>
            </a:r>
            <a:endParaRPr sz="2600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570685"/>
            <a:ext cx="3048000" cy="127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jdodd\AppData\Local\Microsoft\Windows\Temporary Internet Files\Content.Outlook\3LJUVM6Q\ACEP-Logo-(Color)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803650"/>
            <a:ext cx="31813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118237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3632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pic>
        <p:nvPicPr>
          <p:cNvPr id="3" name="Media2_smaller">
            <a:hlinkClick r:id="" action="ppaction://media"/>
            <a:extLst>
              <a:ext uri="{FF2B5EF4-FFF2-40B4-BE49-F238E27FC236}">
                <a16:creationId xmlns:a16="http://schemas.microsoft.com/office/drawing/2014/main" id="{B1A57755-985E-458D-8BA3-9FA9F48EE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3400" y="2336800"/>
            <a:ext cx="11823700" cy="648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109093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1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2" name="object 5"/>
          <p:cNvSpPr/>
          <p:nvPr/>
        </p:nvSpPr>
        <p:spPr>
          <a:xfrm>
            <a:off x="13538201" y="4318001"/>
            <a:ext cx="2112836" cy="4952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/>
          <p:nvPr/>
        </p:nvSpPr>
        <p:spPr>
          <a:xfrm>
            <a:off x="10947401" y="3479800"/>
            <a:ext cx="2079172" cy="4839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/>
          <p:nvPr/>
        </p:nvSpPr>
        <p:spPr>
          <a:xfrm>
            <a:off x="8509001" y="2717803"/>
            <a:ext cx="1957916" cy="4582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 txBox="1"/>
          <p:nvPr/>
        </p:nvSpPr>
        <p:spPr>
          <a:xfrm>
            <a:off x="1689100" y="2481672"/>
            <a:ext cx="8412480" cy="7537951"/>
          </a:xfrm>
          <a:prstGeom prst="rect">
            <a:avLst/>
          </a:prstGeom>
        </p:spPr>
        <p:txBody>
          <a:bodyPr vert="horz" wrap="square" lIns="0" tIns="63490" rIns="0" bIns="0" rtlCol="0">
            <a:spAutoFit/>
          </a:bodyPr>
          <a:lstStyle/>
          <a:p>
            <a:pPr marL="1283119" marR="2109749" indent="-1271056">
              <a:lnSpc>
                <a:spcPts val="8499"/>
              </a:lnSpc>
              <a:spcBef>
                <a:spcPts val="499"/>
              </a:spcBef>
              <a:tabLst>
                <a:tab pos="1198043" algn="l"/>
                <a:tab pos="592100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dirty="0" err="1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sz="6300" b="1" spc="-129" dirty="0" err="1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lang="es-EC" sz="6300" b="1" dirty="0" err="1">
                <a:solidFill>
                  <a:srgbClr val="BA2029"/>
                </a:solidFill>
                <a:latin typeface="Helvetica"/>
                <a:cs typeface="Helvetica"/>
              </a:rPr>
              <a:t>imir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  </a:t>
            </a:r>
            <a:r>
              <a:rPr lang="es-EC" sz="6300" b="1" dirty="0">
                <a:solidFill>
                  <a:srgbClr val="BA2029"/>
                </a:solidFill>
                <a:latin typeface="Helvetica"/>
                <a:cs typeface="Helvetica"/>
              </a:rPr>
              <a:t>Empaquetar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>
              <a:spcBef>
                <a:spcPts val="9"/>
              </a:spcBef>
            </a:pPr>
            <a:endParaRPr sz="4300" dirty="0">
              <a:latin typeface="Times New Roman"/>
              <a:cs typeface="Times New Roman"/>
            </a:endParaRPr>
          </a:p>
          <a:p>
            <a:pPr marL="1574534" indent="-381570">
              <a:spcBef>
                <a:spcPts val="6"/>
              </a:spcBef>
              <a:buChar char="•"/>
              <a:tabLst>
                <a:tab pos="1575168" algn="l"/>
              </a:tabLst>
            </a:pPr>
            <a:r>
              <a:rPr lang="es-EC" sz="4300" b="1" spc="30" dirty="0">
                <a:solidFill>
                  <a:srgbClr val="27306B"/>
                </a:solidFill>
                <a:latin typeface="Helvetica"/>
                <a:cs typeface="Helvetica"/>
              </a:rPr>
              <a:t>Brazo y piernas</a:t>
            </a:r>
            <a:endParaRPr sz="4300" dirty="0">
              <a:latin typeface="Helvetica"/>
              <a:cs typeface="Helvetica"/>
            </a:endParaRPr>
          </a:p>
          <a:p>
            <a:pPr>
              <a:spcBef>
                <a:spcPts val="9"/>
              </a:spcBef>
              <a:buChar char="•"/>
            </a:pPr>
            <a:endParaRPr sz="4300" dirty="0">
              <a:latin typeface="Times New Roman"/>
              <a:cs typeface="Times New Roman"/>
            </a:endParaRPr>
          </a:p>
          <a:p>
            <a:pPr marL="1574534" indent="-381570">
              <a:buChar char="•"/>
              <a:tabLst>
                <a:tab pos="1575168" algn="l"/>
              </a:tabLst>
            </a:pPr>
            <a:r>
              <a:rPr lang="es-EC" sz="4300" b="1" spc="35" dirty="0">
                <a:solidFill>
                  <a:srgbClr val="27306B"/>
                </a:solidFill>
                <a:latin typeface="Helvetica"/>
                <a:cs typeface="Helvetica"/>
              </a:rPr>
              <a:t>Cuellos</a:t>
            </a:r>
            <a:r>
              <a:rPr sz="4300" b="1" spc="35" dirty="0">
                <a:solidFill>
                  <a:srgbClr val="27306B"/>
                </a:solidFill>
                <a:latin typeface="Helvetica"/>
                <a:cs typeface="Helvetica"/>
              </a:rPr>
              <a:t>, </a:t>
            </a:r>
            <a:r>
              <a:rPr lang="es-EC" sz="4300" b="1" spc="35" dirty="0">
                <a:solidFill>
                  <a:srgbClr val="27306B"/>
                </a:solidFill>
                <a:latin typeface="Helvetica"/>
                <a:cs typeface="Helvetica"/>
              </a:rPr>
              <a:t>axilas e </a:t>
            </a:r>
          </a:p>
          <a:p>
            <a:pPr marL="1192964">
              <a:tabLst>
                <a:tab pos="1575168" algn="l"/>
              </a:tabLst>
            </a:pPr>
            <a:r>
              <a:rPr lang="es-EC" sz="4300" b="1" spc="35" dirty="0">
                <a:solidFill>
                  <a:srgbClr val="27306B"/>
                </a:solidFill>
                <a:latin typeface="Helvetica"/>
                <a:cs typeface="Helvetica"/>
              </a:rPr>
              <a:t>   ingle.</a:t>
            </a:r>
            <a:endParaRPr lang="en-US" sz="4300" b="1" spc="26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192964">
              <a:tabLst>
                <a:tab pos="1575168" algn="l"/>
              </a:tabLst>
            </a:pPr>
            <a:endParaRPr lang="en-US" sz="4300" b="1" spc="26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574534" indent="-381570">
              <a:buFontTx/>
              <a:buChar char="•"/>
              <a:tabLst>
                <a:tab pos="1575168" algn="l"/>
              </a:tabLst>
            </a:pPr>
            <a:r>
              <a:rPr lang="en-US" sz="4300" b="1" spc="44" dirty="0" err="1">
                <a:solidFill>
                  <a:srgbClr val="27306B"/>
                </a:solidFill>
                <a:latin typeface="Helvetica"/>
                <a:cs typeface="Helvetica"/>
              </a:rPr>
              <a:t>Cuerpo</a:t>
            </a:r>
            <a:endParaRPr lang="en-US" sz="43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192964">
              <a:tabLst>
                <a:tab pos="1575168" algn="l"/>
              </a:tabLst>
            </a:pPr>
            <a:endParaRPr sz="43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9101" y="3027772"/>
            <a:ext cx="11217909" cy="4903905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lang="es-EC" sz="6300" b="1" spc="-129" dirty="0" err="1">
                <a:solidFill>
                  <a:srgbClr val="BA2029"/>
                </a:solidFill>
                <a:latin typeface="Helvetica"/>
                <a:cs typeface="Helvetica"/>
              </a:rPr>
              <a:t>resión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spc="-801" dirty="0" err="1">
                <a:solidFill>
                  <a:srgbClr val="BA2029"/>
                </a:solidFill>
                <a:latin typeface="Helvetica"/>
                <a:cs typeface="Helvetica"/>
              </a:rPr>
              <a:t>T</a:t>
            </a:r>
            <a:r>
              <a:rPr sz="6300" b="1" dirty="0" err="1">
                <a:solidFill>
                  <a:srgbClr val="BA2029"/>
                </a:solidFill>
                <a:latin typeface="Helvetica"/>
                <a:cs typeface="Helvetica"/>
              </a:rPr>
              <a:t>o</a:t>
            </a:r>
            <a:r>
              <a:rPr sz="6300" b="1" spc="126" dirty="0" err="1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 err="1">
                <a:solidFill>
                  <a:srgbClr val="BA2029"/>
                </a:solidFill>
                <a:latin typeface="Helvetica"/>
                <a:cs typeface="Helvetica"/>
              </a:rPr>
              <a:t>niquet</a:t>
            </a:r>
            <a:r>
              <a:rPr lang="es-EC" sz="6300" b="1" dirty="0">
                <a:solidFill>
                  <a:srgbClr val="BA2029"/>
                </a:solidFill>
                <a:latin typeface="Helvetica"/>
                <a:cs typeface="Helvetica"/>
              </a:rPr>
              <a:t>e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indent="-380300">
              <a:spcBef>
                <a:spcPts val="3130"/>
              </a:spcBef>
              <a:buChar char="•"/>
              <a:tabLst>
                <a:tab pos="1574534" algn="l"/>
              </a:tabLst>
            </a:pP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Ap</a:t>
            </a:r>
            <a:r>
              <a:rPr lang="es-EC" sz="3500" b="1" spc="26" dirty="0">
                <a:solidFill>
                  <a:srgbClr val="27306B"/>
                </a:solidFill>
                <a:latin typeface="Helvetica"/>
                <a:cs typeface="Helvetica"/>
              </a:rPr>
              <a:t>líquelo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dirty="0">
                <a:solidFill>
                  <a:srgbClr val="27306B"/>
                </a:solidFill>
                <a:latin typeface="Helvetica"/>
                <a:cs typeface="Helvetica"/>
              </a:rPr>
              <a:t>2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to </a:t>
            </a:r>
            <a:r>
              <a:rPr sz="3500" b="1" dirty="0">
                <a:solidFill>
                  <a:srgbClr val="27306B"/>
                </a:solidFill>
                <a:latin typeface="Helvetica"/>
                <a:cs typeface="Helvetica"/>
              </a:rPr>
              <a:t>3 </a:t>
            </a:r>
            <a:r>
              <a:rPr lang="es-EC" sz="3500" b="1" spc="26" dirty="0">
                <a:solidFill>
                  <a:srgbClr val="27306B"/>
                </a:solidFill>
                <a:latin typeface="Helvetica"/>
                <a:cs typeface="Helvetica"/>
              </a:rPr>
              <a:t>pulgadas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500" b="1" spc="26" dirty="0">
                <a:solidFill>
                  <a:srgbClr val="27306B"/>
                </a:solidFill>
                <a:latin typeface="Helvetica"/>
                <a:cs typeface="Helvetica"/>
              </a:rPr>
              <a:t>arriba de la herida</a:t>
            </a:r>
            <a:r>
              <a:rPr sz="3500" b="1" spc="37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lang="es-EC" sz="3500" b="1" spc="15" dirty="0">
                <a:solidFill>
                  <a:srgbClr val="27306B"/>
                </a:solidFill>
                <a:latin typeface="Helvetica"/>
                <a:cs typeface="Helvetica"/>
              </a:rPr>
              <a:t>No lo coloque sobre el codo o la rodilla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804"/>
              </a:spcBef>
              <a:buChar char="•"/>
              <a:tabLst>
                <a:tab pos="1574534" algn="l"/>
              </a:tabLst>
            </a:pPr>
            <a:r>
              <a:rPr lang="es-EC" sz="3500" b="1" spc="30" dirty="0">
                <a:solidFill>
                  <a:srgbClr val="27306B"/>
                </a:solidFill>
                <a:latin typeface="Helvetica"/>
                <a:cs typeface="Helvetica"/>
              </a:rPr>
              <a:t>Gire el</a:t>
            </a: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 err="1">
                <a:solidFill>
                  <a:srgbClr val="27306B"/>
                </a:solidFill>
                <a:latin typeface="Helvetica"/>
                <a:cs typeface="Helvetica"/>
              </a:rPr>
              <a:t>torniquet</a:t>
            </a:r>
            <a:r>
              <a:rPr lang="es-EC" sz="3500" b="1" spc="35" dirty="0">
                <a:solidFill>
                  <a:srgbClr val="27306B"/>
                </a:solidFill>
                <a:latin typeface="Helvetica"/>
                <a:cs typeface="Helvetica"/>
              </a:rPr>
              <a:t>e hasta que el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500" b="1" spc="30" dirty="0">
                <a:solidFill>
                  <a:srgbClr val="BA2029"/>
                </a:solidFill>
                <a:latin typeface="Helvetica"/>
                <a:cs typeface="Helvetica"/>
              </a:rPr>
              <a:t>sangrado</a:t>
            </a:r>
            <a:r>
              <a:rPr sz="3500" b="1" spc="185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s</a:t>
            </a:r>
            <a:r>
              <a:rPr lang="es-EC" sz="3500" b="1" spc="35" dirty="0">
                <a:solidFill>
                  <a:srgbClr val="27306B"/>
                </a:solidFill>
                <a:latin typeface="Helvetica"/>
                <a:cs typeface="Helvetica"/>
              </a:rPr>
              <a:t>e detenga.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NO </a:t>
            </a:r>
            <a:r>
              <a:rPr lang="es-EC" sz="3500" b="1" spc="15" dirty="0">
                <a:solidFill>
                  <a:srgbClr val="27306B"/>
                </a:solidFill>
                <a:latin typeface="Helvetica"/>
                <a:cs typeface="Helvetica"/>
              </a:rPr>
              <a:t>remueva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500" b="1" spc="15" dirty="0">
                <a:solidFill>
                  <a:srgbClr val="27306B"/>
                </a:solidFill>
                <a:latin typeface="Helvetica"/>
                <a:cs typeface="Helvetica"/>
              </a:rPr>
              <a:t>el torniquete</a:t>
            </a:r>
            <a:endParaRPr sz="35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7298" y="585846"/>
            <a:ext cx="10604501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9102" y="3027772"/>
            <a:ext cx="12072620" cy="544251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spc="-20" dirty="0" err="1">
                <a:solidFill>
                  <a:srgbClr val="BA2029"/>
                </a:solidFill>
                <a:latin typeface="Helvetica"/>
                <a:cs typeface="Helvetica"/>
              </a:rPr>
              <a:t>Compr</a:t>
            </a:r>
            <a:r>
              <a:rPr lang="es-EC" sz="6300" b="1" spc="-20" dirty="0" err="1">
                <a:solidFill>
                  <a:srgbClr val="BA2029"/>
                </a:solidFill>
                <a:latin typeface="Helvetica"/>
                <a:cs typeface="Helvetica"/>
              </a:rPr>
              <a:t>esión</a:t>
            </a:r>
            <a:r>
              <a:rPr lang="en-US" sz="6300" b="1" spc="-20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spc="-70" dirty="0" err="1">
                <a:solidFill>
                  <a:srgbClr val="BA2029"/>
                </a:solidFill>
                <a:latin typeface="Helvetica"/>
                <a:cs typeface="Helvetica"/>
              </a:rPr>
              <a:t>Torniquet</a:t>
            </a:r>
            <a:r>
              <a:rPr lang="es-EC" sz="6300" b="1" spc="-70" dirty="0">
                <a:solidFill>
                  <a:srgbClr val="BA2029"/>
                </a:solidFill>
                <a:latin typeface="Helvetica"/>
                <a:cs typeface="Helvetica"/>
              </a:rPr>
              <a:t>e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indent="-380300">
              <a:spcBef>
                <a:spcPts val="3130"/>
              </a:spcBef>
              <a:buChar char="•"/>
              <a:tabLst>
                <a:tab pos="1574534" algn="l"/>
              </a:tabLst>
            </a:pPr>
            <a:r>
              <a:rPr lang="es-EC" sz="3500" b="1" spc="20" dirty="0">
                <a:solidFill>
                  <a:srgbClr val="27306B"/>
                </a:solidFill>
                <a:latin typeface="Helvetica"/>
                <a:cs typeface="Helvetica"/>
              </a:rPr>
              <a:t>Se puede aplicar a otras personas o a usted mismo.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lang="es-EC" sz="3500" b="1" spc="20" dirty="0">
                <a:solidFill>
                  <a:srgbClr val="27306B"/>
                </a:solidFill>
                <a:latin typeface="Helvetica"/>
                <a:cs typeface="Helvetica"/>
              </a:rPr>
              <a:t>Se puede aplicar sobre la ropa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804"/>
              </a:spcBef>
              <a:buChar char="•"/>
              <a:tabLst>
                <a:tab pos="1574534" algn="l"/>
              </a:tabLst>
            </a:pPr>
            <a:r>
              <a:rPr lang="es-EC" sz="3500" b="1" dirty="0">
                <a:solidFill>
                  <a:srgbClr val="27306B"/>
                </a:solidFill>
                <a:latin typeface="Helvetica"/>
                <a:cs typeface="Helvetica"/>
              </a:rPr>
              <a:t>Los torniquetes </a:t>
            </a:r>
            <a:r>
              <a:rPr lang="es-EC" sz="3500" b="1" spc="9" dirty="0">
                <a:solidFill>
                  <a:srgbClr val="27306B"/>
                </a:solidFill>
                <a:latin typeface="Helvetica"/>
                <a:cs typeface="Helvetica"/>
              </a:rPr>
              <a:t>DUELEN</a:t>
            </a:r>
            <a:endParaRPr sz="3500" dirty="0">
              <a:latin typeface="Helvetica"/>
              <a:cs typeface="Helvetica"/>
            </a:endParaRPr>
          </a:p>
          <a:p>
            <a:pPr marL="1573898" marR="5079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lang="es-EC" sz="3500" b="1" dirty="0">
                <a:solidFill>
                  <a:srgbClr val="27306B"/>
                </a:solidFill>
                <a:latin typeface="Helvetica"/>
                <a:cs typeface="Helvetica"/>
              </a:rPr>
              <a:t>Se podría requerir un segundo torniquete para detener el </a:t>
            </a:r>
            <a:r>
              <a:rPr lang="es-EC" sz="3500" b="1" spc="35" dirty="0">
                <a:solidFill>
                  <a:srgbClr val="BA2029"/>
                </a:solidFill>
                <a:latin typeface="Helvetica"/>
                <a:cs typeface="Helvetica"/>
              </a:rPr>
              <a:t>sangrado</a:t>
            </a:r>
            <a:r>
              <a:rPr lang="es-EC" sz="3500" b="1" spc="35" dirty="0">
                <a:solidFill>
                  <a:srgbClr val="27306B"/>
                </a:solidFill>
                <a:latin typeface="Helvetica"/>
                <a:cs typeface="Helvetica"/>
              </a:rPr>
              <a:t>.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6134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7298" y="585846"/>
            <a:ext cx="10223501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298" y="585846"/>
            <a:ext cx="11671301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 dirty="0">
                <a:solidFill>
                  <a:schemeClr val="bg1"/>
                </a:solidFill>
              </a:rPr>
              <a:t>El</a:t>
            </a:r>
            <a:r>
              <a:rPr lang="es-ES" sz="4400" spc="30" dirty="0">
                <a:solidFill>
                  <a:srgbClr val="BA2029"/>
                </a:solidFill>
              </a:rPr>
              <a:t> </a:t>
            </a:r>
            <a:r>
              <a:rPr lang="es-ES" sz="4400" spc="30" dirty="0">
                <a:solidFill>
                  <a:schemeClr val="bg1"/>
                </a:solidFill>
              </a:rPr>
              <a:t>AB</a:t>
            </a:r>
            <a:r>
              <a:rPr lang="es-ES" sz="4400" spc="30" dirty="0">
                <a:solidFill>
                  <a:srgbClr val="C00000"/>
                </a:solidFill>
              </a:rPr>
              <a:t>C</a:t>
            </a:r>
            <a:r>
              <a:rPr lang="es-ES" sz="4400" spc="30" dirty="0">
                <a:solidFill>
                  <a:srgbClr val="FFFFFF"/>
                </a:solidFill>
              </a:rPr>
              <a:t> </a:t>
            </a:r>
            <a:r>
              <a:rPr lang="es-ES" sz="4400" spc="20" dirty="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58298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pic>
        <p:nvPicPr>
          <p:cNvPr id="3" name="Media3_smaller">
            <a:hlinkClick r:id="" action="ppaction://media"/>
            <a:extLst>
              <a:ext uri="{FF2B5EF4-FFF2-40B4-BE49-F238E27FC236}">
                <a16:creationId xmlns:a16="http://schemas.microsoft.com/office/drawing/2014/main" id="{F79E5DF0-46D1-469F-9464-CE4C9F08B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5144" y="2083486"/>
            <a:ext cx="12362656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7299" y="585846"/>
            <a:ext cx="11802165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S" sz="4400" spc="30">
                <a:solidFill>
                  <a:schemeClr val="bg1"/>
                </a:solidFill>
              </a:rPr>
              <a:t>El</a:t>
            </a:r>
            <a:r>
              <a:rPr lang="es-ES" sz="4400" spc="30">
                <a:solidFill>
                  <a:srgbClr val="BA2029"/>
                </a:solidFill>
              </a:rPr>
              <a:t> </a:t>
            </a:r>
            <a:r>
              <a:rPr lang="es-ES" sz="4400" spc="30">
                <a:solidFill>
                  <a:schemeClr val="bg1"/>
                </a:solidFill>
              </a:rPr>
              <a:t>AB</a:t>
            </a:r>
            <a:r>
              <a:rPr lang="es-ES" sz="4400" spc="30">
                <a:solidFill>
                  <a:srgbClr val="C00000"/>
                </a:solidFill>
              </a:rPr>
              <a:t>C</a:t>
            </a:r>
            <a:r>
              <a:rPr lang="es-ES" sz="4400" spc="30">
                <a:solidFill>
                  <a:srgbClr val="FFFFFF"/>
                </a:solidFill>
              </a:rPr>
              <a:t> </a:t>
            </a:r>
            <a:r>
              <a:rPr lang="es-ES" sz="4400" spc="20">
                <a:solidFill>
                  <a:srgbClr val="FFFFFF"/>
                </a:solidFill>
              </a:rPr>
              <a:t>del control de la Hemorragia</a:t>
            </a:r>
            <a:endParaRPr sz="4400" dirty="0"/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AEC3326E-7897-441B-B1E7-1457B4D67E37}"/>
              </a:ext>
            </a:extLst>
          </p:cNvPr>
          <p:cNvSpPr/>
          <p:nvPr/>
        </p:nvSpPr>
        <p:spPr>
          <a:xfrm>
            <a:off x="22922" y="2032000"/>
            <a:ext cx="5292036" cy="459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6445ABDD-3776-49F5-89F9-4A85E829F157}"/>
              </a:ext>
            </a:extLst>
          </p:cNvPr>
          <p:cNvSpPr/>
          <p:nvPr/>
        </p:nvSpPr>
        <p:spPr>
          <a:xfrm>
            <a:off x="203200" y="2260601"/>
            <a:ext cx="1731188" cy="520428"/>
          </a:xfrm>
          <a:custGeom>
            <a:avLst/>
            <a:gdLst/>
            <a:ahLst/>
            <a:cxnLst/>
            <a:rect l="l" t="t" r="r" b="b"/>
            <a:pathLst>
              <a:path w="2264410" h="1056004">
                <a:moveTo>
                  <a:pt x="2051723" y="0"/>
                </a:moveTo>
                <a:lnTo>
                  <a:pt x="212344" y="0"/>
                </a:ln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051723" y="1056005"/>
                </a:lnTo>
                <a:lnTo>
                  <a:pt x="2174484" y="1052687"/>
                </a:lnTo>
                <a:lnTo>
                  <a:pt x="2237524" y="1029462"/>
                </a:lnTo>
                <a:lnTo>
                  <a:pt x="2260749" y="966422"/>
                </a:lnTo>
                <a:lnTo>
                  <a:pt x="2264067" y="843661"/>
                </a:lnTo>
                <a:lnTo>
                  <a:pt x="2264067" y="212344"/>
                </a:lnTo>
                <a:lnTo>
                  <a:pt x="2260749" y="89582"/>
                </a:lnTo>
                <a:lnTo>
                  <a:pt x="2237524" y="26543"/>
                </a:lnTo>
                <a:lnTo>
                  <a:pt x="2174484" y="3317"/>
                </a:lnTo>
                <a:lnTo>
                  <a:pt x="205172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SOFT-TT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A8836652-8A18-43AA-9BBA-9BB0E77CC6CD}"/>
              </a:ext>
            </a:extLst>
          </p:cNvPr>
          <p:cNvSpPr/>
          <p:nvPr/>
        </p:nvSpPr>
        <p:spPr>
          <a:xfrm>
            <a:off x="584200" y="5791535"/>
            <a:ext cx="1731188" cy="521251"/>
          </a:xfrm>
          <a:custGeom>
            <a:avLst/>
            <a:gdLst/>
            <a:ahLst/>
            <a:cxnLst/>
            <a:rect l="l" t="t" r="r" b="b"/>
            <a:pathLst>
              <a:path w="2264410" h="1056004">
                <a:moveTo>
                  <a:pt x="2051723" y="0"/>
                </a:moveTo>
                <a:lnTo>
                  <a:pt x="212344" y="0"/>
                </a:ln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051723" y="1056005"/>
                </a:lnTo>
                <a:lnTo>
                  <a:pt x="2174484" y="1052687"/>
                </a:lnTo>
                <a:lnTo>
                  <a:pt x="2237524" y="1029462"/>
                </a:lnTo>
                <a:lnTo>
                  <a:pt x="2260749" y="966422"/>
                </a:lnTo>
                <a:lnTo>
                  <a:pt x="2264067" y="843661"/>
                </a:lnTo>
                <a:lnTo>
                  <a:pt x="2264067" y="212344"/>
                </a:lnTo>
                <a:lnTo>
                  <a:pt x="2260749" y="89582"/>
                </a:lnTo>
                <a:lnTo>
                  <a:pt x="2237524" y="26543"/>
                </a:lnTo>
                <a:lnTo>
                  <a:pt x="2174484" y="3317"/>
                </a:lnTo>
                <a:lnTo>
                  <a:pt x="205172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CAT</a:t>
            </a:r>
            <a:endParaRPr sz="3200" b="1" dirty="0">
              <a:solidFill>
                <a:schemeClr val="bg1"/>
              </a:solidFill>
            </a:endParaRPr>
          </a:p>
        </p:txBody>
      </p:sp>
      <p:pic>
        <p:nvPicPr>
          <p:cNvPr id="17" name="Picture 4" descr="https://www.ammoland.com/wp-content/uploads/2017/08/SAM-Medical-XT-Extremity-Tourniquet-1-600x533.jpg?b6fb8d">
            <a:extLst>
              <a:ext uri="{FF2B5EF4-FFF2-40B4-BE49-F238E27FC236}">
                <a16:creationId xmlns:a16="http://schemas.microsoft.com/office/drawing/2014/main" id="{2E7A5374-1886-425F-AA5D-41756605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853" y="2023499"/>
            <a:ext cx="3866051" cy="343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id="{DA9C5F96-0AE5-4C38-8ACB-A0726CE44D2B}"/>
              </a:ext>
            </a:extLst>
          </p:cNvPr>
          <p:cNvSpPr/>
          <p:nvPr/>
        </p:nvSpPr>
        <p:spPr>
          <a:xfrm>
            <a:off x="6487775" y="4332365"/>
            <a:ext cx="1731188" cy="521251"/>
          </a:xfrm>
          <a:custGeom>
            <a:avLst/>
            <a:gdLst/>
            <a:ahLst/>
            <a:cxnLst/>
            <a:rect l="l" t="t" r="r" b="b"/>
            <a:pathLst>
              <a:path w="2264410" h="1056004">
                <a:moveTo>
                  <a:pt x="2051723" y="0"/>
                </a:moveTo>
                <a:lnTo>
                  <a:pt x="212344" y="0"/>
                </a:ln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051723" y="1056005"/>
                </a:lnTo>
                <a:lnTo>
                  <a:pt x="2174484" y="1052687"/>
                </a:lnTo>
                <a:lnTo>
                  <a:pt x="2237524" y="1029462"/>
                </a:lnTo>
                <a:lnTo>
                  <a:pt x="2260749" y="966422"/>
                </a:lnTo>
                <a:lnTo>
                  <a:pt x="2264067" y="843661"/>
                </a:lnTo>
                <a:lnTo>
                  <a:pt x="2264067" y="212344"/>
                </a:lnTo>
                <a:lnTo>
                  <a:pt x="2260749" y="89582"/>
                </a:lnTo>
                <a:lnTo>
                  <a:pt x="2237524" y="26543"/>
                </a:lnTo>
                <a:lnTo>
                  <a:pt x="2174484" y="3317"/>
                </a:lnTo>
                <a:lnTo>
                  <a:pt x="205172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SAM-XT</a:t>
            </a:r>
            <a:endParaRPr sz="32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http://i.ebayimg.com/images/i/172185121772-0-1/s-l1000.jpg">
            <a:extLst>
              <a:ext uri="{FF2B5EF4-FFF2-40B4-BE49-F238E27FC236}">
                <a16:creationId xmlns:a16="http://schemas.microsoft.com/office/drawing/2014/main" id="{A85199C6-B22A-4D17-A563-C7FB5F59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2032000"/>
            <a:ext cx="3640889" cy="256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A406AF5E-859D-4768-9215-1DF907B1CA1A}"/>
              </a:ext>
            </a:extLst>
          </p:cNvPr>
          <p:cNvSpPr/>
          <p:nvPr/>
        </p:nvSpPr>
        <p:spPr>
          <a:xfrm>
            <a:off x="11570056" y="2084660"/>
            <a:ext cx="1731188" cy="521251"/>
          </a:xfrm>
          <a:custGeom>
            <a:avLst/>
            <a:gdLst/>
            <a:ahLst/>
            <a:cxnLst/>
            <a:rect l="l" t="t" r="r" b="b"/>
            <a:pathLst>
              <a:path w="2264410" h="1056004">
                <a:moveTo>
                  <a:pt x="2051723" y="0"/>
                </a:moveTo>
                <a:lnTo>
                  <a:pt x="212344" y="0"/>
                </a:ln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051723" y="1056005"/>
                </a:lnTo>
                <a:lnTo>
                  <a:pt x="2174484" y="1052687"/>
                </a:lnTo>
                <a:lnTo>
                  <a:pt x="2237524" y="1029462"/>
                </a:lnTo>
                <a:lnTo>
                  <a:pt x="2260749" y="966422"/>
                </a:lnTo>
                <a:lnTo>
                  <a:pt x="2264067" y="843661"/>
                </a:lnTo>
                <a:lnTo>
                  <a:pt x="2264067" y="212344"/>
                </a:lnTo>
                <a:lnTo>
                  <a:pt x="2260749" y="89582"/>
                </a:lnTo>
                <a:lnTo>
                  <a:pt x="2237524" y="26543"/>
                </a:lnTo>
                <a:lnTo>
                  <a:pt x="2174484" y="3317"/>
                </a:lnTo>
                <a:lnTo>
                  <a:pt x="205172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RMT</a:t>
            </a:r>
            <a:endParaRPr sz="3200" b="1" dirty="0">
              <a:solidFill>
                <a:schemeClr val="bg1"/>
              </a:solidFill>
            </a:endParaRPr>
          </a:p>
        </p:txBody>
      </p:sp>
      <p:pic>
        <p:nvPicPr>
          <p:cNvPr id="23" name="Picture 8" descr="See the source image">
            <a:extLst>
              <a:ext uri="{FF2B5EF4-FFF2-40B4-BE49-F238E27FC236}">
                <a16:creationId xmlns:a16="http://schemas.microsoft.com/office/drawing/2014/main" id="{FB681CD2-66C9-4B4B-B91A-1312FED5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07" y="6629400"/>
            <a:ext cx="4821238" cy="24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8">
            <a:extLst>
              <a:ext uri="{FF2B5EF4-FFF2-40B4-BE49-F238E27FC236}">
                <a16:creationId xmlns:a16="http://schemas.microsoft.com/office/drawing/2014/main" id="{234D0261-F0CC-4F36-A8C9-3F9EAD2E31C3}"/>
              </a:ext>
            </a:extLst>
          </p:cNvPr>
          <p:cNvSpPr/>
          <p:nvPr/>
        </p:nvSpPr>
        <p:spPr>
          <a:xfrm>
            <a:off x="7823200" y="6641231"/>
            <a:ext cx="1731188" cy="521251"/>
          </a:xfrm>
          <a:custGeom>
            <a:avLst/>
            <a:gdLst/>
            <a:ahLst/>
            <a:cxnLst/>
            <a:rect l="l" t="t" r="r" b="b"/>
            <a:pathLst>
              <a:path w="2264410" h="1056004">
                <a:moveTo>
                  <a:pt x="2051723" y="0"/>
                </a:moveTo>
                <a:lnTo>
                  <a:pt x="212344" y="0"/>
                </a:ln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051723" y="1056005"/>
                </a:lnTo>
                <a:lnTo>
                  <a:pt x="2174484" y="1052687"/>
                </a:lnTo>
                <a:lnTo>
                  <a:pt x="2237524" y="1029462"/>
                </a:lnTo>
                <a:lnTo>
                  <a:pt x="2260749" y="966422"/>
                </a:lnTo>
                <a:lnTo>
                  <a:pt x="2264067" y="843661"/>
                </a:lnTo>
                <a:lnTo>
                  <a:pt x="2264067" y="212344"/>
                </a:lnTo>
                <a:lnTo>
                  <a:pt x="2260749" y="89582"/>
                </a:lnTo>
                <a:lnTo>
                  <a:pt x="2237524" y="26543"/>
                </a:lnTo>
                <a:lnTo>
                  <a:pt x="2174484" y="3317"/>
                </a:lnTo>
                <a:lnTo>
                  <a:pt x="205172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TX3</a:t>
            </a:r>
            <a:endParaRPr sz="3200" b="1" dirty="0">
              <a:solidFill>
                <a:schemeClr val="bg1"/>
              </a:solidFill>
            </a:endParaRPr>
          </a:p>
        </p:txBody>
      </p:sp>
      <p:pic>
        <p:nvPicPr>
          <p:cNvPr id="25" name="Picture 6" descr="See the source image">
            <a:extLst>
              <a:ext uri="{FF2B5EF4-FFF2-40B4-BE49-F238E27FC236}">
                <a16:creationId xmlns:a16="http://schemas.microsoft.com/office/drawing/2014/main" id="{C2108768-DFD6-4EBB-8A57-8330B45C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5937644"/>
            <a:ext cx="4345190" cy="23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ject 8">
            <a:extLst>
              <a:ext uri="{FF2B5EF4-FFF2-40B4-BE49-F238E27FC236}">
                <a16:creationId xmlns:a16="http://schemas.microsoft.com/office/drawing/2014/main" id="{ED0D7838-4F8D-4207-8015-87FE48E43D33}"/>
              </a:ext>
            </a:extLst>
          </p:cNvPr>
          <p:cNvSpPr/>
          <p:nvPr/>
        </p:nvSpPr>
        <p:spPr>
          <a:xfrm>
            <a:off x="14224000" y="7737968"/>
            <a:ext cx="1297190" cy="521251"/>
          </a:xfrm>
          <a:custGeom>
            <a:avLst/>
            <a:gdLst/>
            <a:ahLst/>
            <a:cxnLst/>
            <a:rect l="l" t="t" r="r" b="b"/>
            <a:pathLst>
              <a:path w="2264410" h="1056004">
                <a:moveTo>
                  <a:pt x="2051723" y="0"/>
                </a:moveTo>
                <a:lnTo>
                  <a:pt x="212344" y="0"/>
                </a:ln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051723" y="1056005"/>
                </a:lnTo>
                <a:lnTo>
                  <a:pt x="2174484" y="1052687"/>
                </a:lnTo>
                <a:lnTo>
                  <a:pt x="2237524" y="1029462"/>
                </a:lnTo>
                <a:lnTo>
                  <a:pt x="2260749" y="966422"/>
                </a:lnTo>
                <a:lnTo>
                  <a:pt x="2264067" y="843661"/>
                </a:lnTo>
                <a:lnTo>
                  <a:pt x="2264067" y="212344"/>
                </a:lnTo>
                <a:lnTo>
                  <a:pt x="2260749" y="89582"/>
                </a:lnTo>
                <a:lnTo>
                  <a:pt x="2237524" y="26543"/>
                </a:lnTo>
                <a:lnTo>
                  <a:pt x="2174484" y="3317"/>
                </a:lnTo>
                <a:lnTo>
                  <a:pt x="205172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TMT</a:t>
            </a:r>
            <a:endParaRPr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2012950"/>
          </a:xfrm>
          <a:custGeom>
            <a:avLst/>
            <a:gdLst/>
            <a:ahLst/>
            <a:cxnLst/>
            <a:rect l="l" t="t" r="r" b="b"/>
            <a:pathLst>
              <a:path w="16256000" h="2012950">
                <a:moveTo>
                  <a:pt x="0" y="0"/>
                </a:moveTo>
                <a:lnTo>
                  <a:pt x="0" y="2012950"/>
                </a:lnTo>
                <a:lnTo>
                  <a:pt x="16256000" y="201295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12950"/>
            <a:ext cx="16256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16256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3800" y="857237"/>
            <a:ext cx="145542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35" dirty="0" err="1"/>
              <a:t>Torniquetes</a:t>
            </a:r>
            <a:r>
              <a:rPr lang="en-US" spc="35" dirty="0"/>
              <a:t> STB </a:t>
            </a:r>
            <a:r>
              <a:rPr lang="en-US" spc="35" dirty="0" err="1"/>
              <a:t>Recomendados</a:t>
            </a:r>
            <a:r>
              <a:rPr lang="en-US" spc="35" dirty="0"/>
              <a:t> por el </a:t>
            </a:r>
            <a:r>
              <a:rPr lang="en-US" spc="35" dirty="0" err="1"/>
              <a:t>CoTCCC</a:t>
            </a:r>
            <a:r>
              <a:rPr lang="en-US" spc="35" dirty="0"/>
              <a:t>  </a:t>
            </a:r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03200" y="2702947"/>
            <a:ext cx="16052799" cy="683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3210" marR="607060">
              <a:lnSpc>
                <a:spcPct val="100000"/>
              </a:lnSpc>
              <a:tabLst>
                <a:tab pos="664845" algn="l"/>
              </a:tabLst>
            </a:pPr>
            <a:r>
              <a:rPr lang="en-US" dirty="0"/>
              <a:t> </a:t>
            </a:r>
            <a:r>
              <a:rPr lang="en-US" dirty="0" err="1"/>
              <a:t>Torniquetes</a:t>
            </a:r>
            <a:r>
              <a:rPr lang="en-US" dirty="0"/>
              <a:t> No </a:t>
            </a:r>
            <a:r>
              <a:rPr lang="en-US" dirty="0" err="1"/>
              <a:t>Neumáticos</a:t>
            </a:r>
            <a:r>
              <a:rPr lang="en-US" dirty="0"/>
              <a:t> para </a:t>
            </a:r>
            <a:r>
              <a:rPr lang="en-US" dirty="0" err="1"/>
              <a:t>Extremidades</a:t>
            </a:r>
            <a:r>
              <a:rPr lang="en-US" dirty="0"/>
              <a:t>, </a:t>
            </a:r>
            <a:r>
              <a:rPr lang="en-US" dirty="0" err="1"/>
              <a:t>Recomendados</a:t>
            </a:r>
            <a:r>
              <a:rPr lang="en-US" dirty="0"/>
              <a:t> </a:t>
            </a:r>
          </a:p>
          <a:p>
            <a:pPr marL="283210" marR="607060">
              <a:lnSpc>
                <a:spcPct val="100000"/>
              </a:lnSpc>
              <a:tabLst>
                <a:tab pos="664845" algn="l"/>
              </a:tabLst>
            </a:pPr>
            <a:endParaRPr lang="en-US" dirty="0"/>
          </a:p>
          <a:p>
            <a:pPr marL="854710" marR="607060" indent="-571500"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para </a:t>
            </a:r>
            <a:r>
              <a:rPr lang="en-US" dirty="0" err="1"/>
              <a:t>Aplicación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Combate</a:t>
            </a:r>
            <a:r>
              <a:rPr lang="en-US" dirty="0"/>
              <a:t> Gen 6 (CAT-6) </a:t>
            </a:r>
          </a:p>
          <a:p>
            <a:pPr marL="854710" marR="607060" indent="-571500"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para </a:t>
            </a:r>
            <a:r>
              <a:rPr lang="en-US" dirty="0" err="1"/>
              <a:t>Aplicación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Combate</a:t>
            </a:r>
            <a:r>
              <a:rPr lang="en-US" dirty="0"/>
              <a:t> Gen 7 (CAT-7)</a:t>
            </a:r>
          </a:p>
          <a:p>
            <a:pPr marL="854710" marR="607060" indent="-571500"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</a:t>
            </a:r>
            <a:r>
              <a:rPr lang="en-US" dirty="0" err="1"/>
              <a:t>Médico</a:t>
            </a:r>
            <a:r>
              <a:rPr lang="en-US" dirty="0"/>
              <a:t> </a:t>
            </a:r>
            <a:r>
              <a:rPr lang="en-US" dirty="0" err="1"/>
              <a:t>Táctico</a:t>
            </a:r>
            <a:r>
              <a:rPr lang="en-US" dirty="0"/>
              <a:t> Ratcheting (RMT, por sus </a:t>
            </a:r>
            <a:r>
              <a:rPr lang="en-US" dirty="0" err="1"/>
              <a:t>siglas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) </a:t>
            </a:r>
          </a:p>
          <a:p>
            <a:pPr marL="854710" marR="607060" indent="-571500"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para </a:t>
            </a:r>
            <a:r>
              <a:rPr lang="en-US" dirty="0" err="1"/>
              <a:t>Extremidades</a:t>
            </a:r>
            <a:r>
              <a:rPr lang="en-US" dirty="0"/>
              <a:t> SAM  (SAM-XT) </a:t>
            </a:r>
          </a:p>
          <a:p>
            <a:pPr marL="854710" marR="607060" indent="-571500"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</a:t>
            </a:r>
            <a:r>
              <a:rPr lang="en-US" dirty="0" err="1"/>
              <a:t>Táctico</a:t>
            </a:r>
            <a:r>
              <a:rPr lang="en-US" dirty="0"/>
              <a:t> SOF–Ancho (SOFTT-Wide)</a:t>
            </a:r>
          </a:p>
          <a:p>
            <a:pPr marL="854710" marR="607060" indent="-571500"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</a:t>
            </a:r>
            <a:r>
              <a:rPr lang="en-US" dirty="0" err="1"/>
              <a:t>Mecánico</a:t>
            </a:r>
            <a:r>
              <a:rPr lang="en-US" dirty="0"/>
              <a:t> </a:t>
            </a:r>
            <a:r>
              <a:rPr lang="en-US" dirty="0" err="1"/>
              <a:t>Táctico</a:t>
            </a:r>
            <a:r>
              <a:rPr lang="en-US" dirty="0"/>
              <a:t> (TMT)</a:t>
            </a:r>
          </a:p>
          <a:p>
            <a:pPr marL="854710" marR="607060" indent="-571500"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TX2 (TX2)</a:t>
            </a:r>
          </a:p>
          <a:p>
            <a:pPr marL="854710" marR="607060" indent="-571500"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TX3 (TX3)</a:t>
            </a:r>
            <a:br>
              <a:rPr lang="en-US" dirty="0"/>
            </a:br>
            <a:endParaRPr spc="35" dirty="0">
              <a:solidFill>
                <a:srgbClr val="1D2258"/>
              </a:solidFill>
            </a:endParaRPr>
          </a:p>
        </p:txBody>
      </p:sp>
      <p:sp>
        <p:nvSpPr>
          <p:cNvPr id="9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0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78294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2012950"/>
          </a:xfrm>
          <a:custGeom>
            <a:avLst/>
            <a:gdLst/>
            <a:ahLst/>
            <a:cxnLst/>
            <a:rect l="l" t="t" r="r" b="b"/>
            <a:pathLst>
              <a:path w="16256000" h="2012950">
                <a:moveTo>
                  <a:pt x="0" y="0"/>
                </a:moveTo>
                <a:lnTo>
                  <a:pt x="0" y="2012950"/>
                </a:lnTo>
                <a:lnTo>
                  <a:pt x="16256000" y="201295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12950"/>
            <a:ext cx="16256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16256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3800" y="857237"/>
            <a:ext cx="145542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35" dirty="0" err="1"/>
              <a:t>Torniquetes</a:t>
            </a:r>
            <a:r>
              <a:rPr lang="en-US" spc="35" dirty="0"/>
              <a:t> STB </a:t>
            </a:r>
            <a:r>
              <a:rPr lang="en-US" spc="35" dirty="0" err="1"/>
              <a:t>Recomendados</a:t>
            </a:r>
            <a:r>
              <a:rPr lang="en-US" spc="35" dirty="0"/>
              <a:t> por el </a:t>
            </a:r>
            <a:r>
              <a:rPr lang="en-US" spc="35" dirty="0" err="1"/>
              <a:t>CoTCCC</a:t>
            </a:r>
            <a:r>
              <a:rPr lang="en-US" spc="35" dirty="0"/>
              <a:t> </a:t>
            </a:r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03201" y="3380294"/>
            <a:ext cx="14706600" cy="3985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3210" marR="607060">
              <a:lnSpc>
                <a:spcPct val="100000"/>
              </a:lnSpc>
              <a:tabLst>
                <a:tab pos="664845" algn="l"/>
              </a:tabLst>
            </a:pPr>
            <a:r>
              <a:rPr lang="en-US" dirty="0" err="1"/>
              <a:t>Torniquetes</a:t>
            </a:r>
            <a:r>
              <a:rPr lang="en-US" dirty="0"/>
              <a:t> </a:t>
            </a:r>
            <a:r>
              <a:rPr lang="en-US" dirty="0" err="1"/>
              <a:t>Neumáticos</a:t>
            </a:r>
            <a:r>
              <a:rPr lang="en-US" dirty="0"/>
              <a:t> para </a:t>
            </a:r>
            <a:r>
              <a:rPr lang="en-US" dirty="0" err="1"/>
              <a:t>Extremidades</a:t>
            </a:r>
            <a:r>
              <a:rPr lang="en-US" dirty="0"/>
              <a:t>, </a:t>
            </a:r>
            <a:r>
              <a:rPr lang="en-US" dirty="0" err="1"/>
              <a:t>Recomendados</a:t>
            </a:r>
            <a:endParaRPr lang="en-US" dirty="0"/>
          </a:p>
          <a:p>
            <a:pPr marL="283210" marR="607060">
              <a:lnSpc>
                <a:spcPct val="100000"/>
              </a:lnSpc>
              <a:tabLst>
                <a:tab pos="664845" algn="l"/>
              </a:tabLst>
            </a:pPr>
            <a:endParaRPr lang="en-US" dirty="0"/>
          </a:p>
          <a:p>
            <a:pPr marL="854710" marR="607060" indent="-5715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/>
              <a:t>Delphi EMT (EMT)</a:t>
            </a:r>
          </a:p>
          <a:p>
            <a:pPr marL="283210" marR="607060">
              <a:lnSpc>
                <a:spcPct val="100000"/>
              </a:lnSpc>
              <a:tabLst>
                <a:tab pos="664845" algn="l"/>
              </a:tabLst>
            </a:pPr>
            <a:endParaRPr lang="en-US" dirty="0"/>
          </a:p>
          <a:p>
            <a:pPr marL="854710" marR="607060" indent="-5715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664845" algn="l"/>
              </a:tabLst>
            </a:pPr>
            <a:r>
              <a:rPr lang="en-US" dirty="0" err="1"/>
              <a:t>Torniquete</a:t>
            </a:r>
            <a:r>
              <a:rPr lang="en-US" dirty="0"/>
              <a:t> </a:t>
            </a:r>
            <a:r>
              <a:rPr lang="en-US" dirty="0" err="1"/>
              <a:t>Neumánico</a:t>
            </a:r>
            <a:r>
              <a:rPr lang="en-US" dirty="0"/>
              <a:t> </a:t>
            </a:r>
            <a:r>
              <a:rPr lang="en-US" dirty="0" err="1"/>
              <a:t>Táctico</a:t>
            </a:r>
            <a:r>
              <a:rPr lang="en-US" dirty="0"/>
              <a:t> 2” (TPT2)</a:t>
            </a:r>
            <a:br>
              <a:rPr lang="en-US" dirty="0"/>
            </a:br>
            <a:br>
              <a:rPr lang="en-US" dirty="0"/>
            </a:br>
            <a:endParaRPr spc="35" dirty="0">
              <a:solidFill>
                <a:srgbClr val="1D2258"/>
              </a:solidFill>
            </a:endParaRPr>
          </a:p>
        </p:txBody>
      </p:sp>
      <p:sp>
        <p:nvSpPr>
          <p:cNvPr id="9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0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9566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2012950"/>
          </a:xfrm>
          <a:custGeom>
            <a:avLst/>
            <a:gdLst/>
            <a:ahLst/>
            <a:cxnLst/>
            <a:rect l="l" t="t" r="r" b="b"/>
            <a:pathLst>
              <a:path w="16256000" h="2012950">
                <a:moveTo>
                  <a:pt x="0" y="0"/>
                </a:moveTo>
                <a:lnTo>
                  <a:pt x="0" y="2012950"/>
                </a:lnTo>
                <a:lnTo>
                  <a:pt x="16256000" y="201295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12950"/>
            <a:ext cx="16256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16256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3800" y="857237"/>
            <a:ext cx="11963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C" spc="35" dirty="0"/>
              <a:t> Control de la Hemorragia en Niños</a:t>
            </a:r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688465" y="2424653"/>
            <a:ext cx="12879069" cy="6478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r>
              <a:rPr lang="en-US" sz="3200" spc="35" dirty="0" err="1">
                <a:solidFill>
                  <a:srgbClr val="1D2258"/>
                </a:solidFill>
              </a:rPr>
              <a:t>En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todos</a:t>
            </a:r>
            <a:r>
              <a:rPr lang="en-US" sz="3200" spc="35" dirty="0">
                <a:solidFill>
                  <a:srgbClr val="1D2258"/>
                </a:solidFill>
              </a:rPr>
              <a:t>, </a:t>
            </a:r>
            <a:r>
              <a:rPr lang="en-US" sz="3200" spc="35" dirty="0" err="1">
                <a:solidFill>
                  <a:srgbClr val="1D2258"/>
                </a:solidFill>
              </a:rPr>
              <a:t>excepto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en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niños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extremadamente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jóvenes</a:t>
            </a:r>
            <a:r>
              <a:rPr lang="en-US" sz="3200" spc="35" dirty="0">
                <a:solidFill>
                  <a:srgbClr val="1D2258"/>
                </a:solidFill>
              </a:rPr>
              <a:t>, el </a:t>
            </a:r>
            <a:r>
              <a:rPr lang="en-US" sz="3200" spc="35" dirty="0" err="1">
                <a:solidFill>
                  <a:srgbClr val="1D2258"/>
                </a:solidFill>
              </a:rPr>
              <a:t>mismo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torniquete</a:t>
            </a:r>
            <a:r>
              <a:rPr lang="en-US" sz="3200" spc="35" dirty="0">
                <a:solidFill>
                  <a:srgbClr val="1D2258"/>
                </a:solidFill>
              </a:rPr>
              <a:t> que se </a:t>
            </a:r>
            <a:r>
              <a:rPr lang="en-US" sz="3200" spc="35" dirty="0" err="1">
                <a:solidFill>
                  <a:srgbClr val="1D2258"/>
                </a:solidFill>
              </a:rPr>
              <a:t>usa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en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adultos</a:t>
            </a:r>
            <a:r>
              <a:rPr lang="en-US" sz="3200" spc="35" dirty="0">
                <a:solidFill>
                  <a:srgbClr val="1D2258"/>
                </a:solidFill>
              </a:rPr>
              <a:t> se </a:t>
            </a:r>
            <a:r>
              <a:rPr lang="en-US" sz="3200" spc="35" dirty="0" err="1">
                <a:solidFill>
                  <a:srgbClr val="1D2258"/>
                </a:solidFill>
              </a:rPr>
              <a:t>puede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usar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en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niños</a:t>
            </a:r>
            <a:r>
              <a:rPr lang="en-US" sz="3200" spc="35" dirty="0">
                <a:solidFill>
                  <a:srgbClr val="1D2258"/>
                </a:solidFill>
              </a:rPr>
              <a:t>.  </a:t>
            </a:r>
          </a:p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endParaRPr lang="en-US" sz="3200" spc="35" dirty="0">
              <a:solidFill>
                <a:srgbClr val="1D2258"/>
              </a:solidFill>
            </a:endParaRPr>
          </a:p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r>
              <a:rPr lang="en-US" sz="3200" spc="35" dirty="0">
                <a:solidFill>
                  <a:srgbClr val="1D2258"/>
                </a:solidFill>
              </a:rPr>
              <a:t>Para los </a:t>
            </a:r>
            <a:r>
              <a:rPr lang="en-US" sz="3200" spc="35" dirty="0" err="1">
                <a:solidFill>
                  <a:srgbClr val="1D2258"/>
                </a:solidFill>
              </a:rPr>
              <a:t>infantes</a:t>
            </a:r>
            <a:r>
              <a:rPr lang="en-US" sz="3200" spc="35" dirty="0">
                <a:solidFill>
                  <a:srgbClr val="1D2258"/>
                </a:solidFill>
              </a:rPr>
              <a:t> o </a:t>
            </a:r>
            <a:r>
              <a:rPr lang="en-US" sz="3200" spc="35" dirty="0" err="1">
                <a:solidFill>
                  <a:srgbClr val="1D2258"/>
                </a:solidFill>
              </a:rPr>
              <a:t>niños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extremadamente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pequeños</a:t>
            </a:r>
            <a:r>
              <a:rPr lang="en-US" sz="3200" spc="35" dirty="0">
                <a:solidFill>
                  <a:srgbClr val="1D2258"/>
                </a:solidFill>
              </a:rPr>
              <a:t> (</a:t>
            </a:r>
            <a:r>
              <a:rPr lang="en-US" sz="3200" spc="35" dirty="0" err="1">
                <a:solidFill>
                  <a:srgbClr val="1D2258"/>
                </a:solidFill>
              </a:rPr>
              <a:t>torniquete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demasiado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grande</a:t>
            </a:r>
            <a:r>
              <a:rPr lang="en-US" sz="3200" spc="35" dirty="0">
                <a:solidFill>
                  <a:srgbClr val="1D2258"/>
                </a:solidFill>
              </a:rPr>
              <a:t>), la </a:t>
            </a:r>
            <a:r>
              <a:rPr lang="en-US" sz="3200" spc="35" dirty="0" err="1">
                <a:solidFill>
                  <a:srgbClr val="1D2258"/>
                </a:solidFill>
              </a:rPr>
              <a:t>presión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directa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sobre</a:t>
            </a:r>
            <a:r>
              <a:rPr lang="en-US" sz="3200" spc="35" dirty="0">
                <a:solidFill>
                  <a:srgbClr val="1D2258"/>
                </a:solidFill>
              </a:rPr>
              <a:t> la </a:t>
            </a:r>
            <a:r>
              <a:rPr lang="en-US" sz="3200" spc="35" dirty="0" err="1">
                <a:solidFill>
                  <a:srgbClr val="1D2258"/>
                </a:solidFill>
              </a:rPr>
              <a:t>herida</a:t>
            </a:r>
            <a:r>
              <a:rPr lang="en-US" sz="3200" spc="35" dirty="0">
                <a:solidFill>
                  <a:srgbClr val="1D2258"/>
                </a:solidFill>
              </a:rPr>
              <a:t>, </a:t>
            </a:r>
            <a:r>
              <a:rPr lang="en-US" sz="3200" spc="35" dirty="0" err="1">
                <a:solidFill>
                  <a:srgbClr val="1D2258"/>
                </a:solidFill>
              </a:rPr>
              <a:t>como</a:t>
            </a:r>
            <a:r>
              <a:rPr lang="en-US" sz="3200" spc="35" dirty="0">
                <a:solidFill>
                  <a:srgbClr val="1D2258"/>
                </a:solidFill>
              </a:rPr>
              <a:t> se describe </a:t>
            </a:r>
            <a:r>
              <a:rPr lang="en-US" sz="3200" spc="35" dirty="0" err="1">
                <a:solidFill>
                  <a:srgbClr val="1D2258"/>
                </a:solidFill>
              </a:rPr>
              <a:t>previamente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funcionará</a:t>
            </a:r>
            <a:r>
              <a:rPr lang="en-US" sz="3200" spc="35" dirty="0">
                <a:solidFill>
                  <a:srgbClr val="1D2258"/>
                </a:solidFill>
              </a:rPr>
              <a:t> </a:t>
            </a:r>
            <a:r>
              <a:rPr lang="en-US" sz="3200" spc="35" dirty="0" err="1">
                <a:solidFill>
                  <a:srgbClr val="1D2258"/>
                </a:solidFill>
              </a:rPr>
              <a:t>en</a:t>
            </a:r>
            <a:r>
              <a:rPr lang="en-US" sz="3200" spc="35" dirty="0">
                <a:solidFill>
                  <a:srgbClr val="1D2258"/>
                </a:solidFill>
              </a:rPr>
              <a:t>, </a:t>
            </a:r>
            <a:r>
              <a:rPr lang="en-US" sz="3200" spc="35" dirty="0" err="1">
                <a:solidFill>
                  <a:srgbClr val="1D2258"/>
                </a:solidFill>
              </a:rPr>
              <a:t>virtualmente</a:t>
            </a:r>
            <a:r>
              <a:rPr lang="en-US" sz="3200" spc="35" dirty="0">
                <a:solidFill>
                  <a:srgbClr val="1D2258"/>
                </a:solidFill>
              </a:rPr>
              <a:t>, </a:t>
            </a:r>
            <a:r>
              <a:rPr lang="en-US" sz="3200" spc="35" dirty="0" err="1">
                <a:solidFill>
                  <a:srgbClr val="1D2258"/>
                </a:solidFill>
              </a:rPr>
              <a:t>todos</a:t>
            </a:r>
            <a:r>
              <a:rPr lang="en-US" sz="3200" spc="35" dirty="0">
                <a:solidFill>
                  <a:srgbClr val="1D2258"/>
                </a:solidFill>
              </a:rPr>
              <a:t> los </a:t>
            </a:r>
            <a:r>
              <a:rPr lang="en-US" sz="3200" spc="35" dirty="0" err="1">
                <a:solidFill>
                  <a:srgbClr val="1D2258"/>
                </a:solidFill>
              </a:rPr>
              <a:t>casos</a:t>
            </a:r>
            <a:r>
              <a:rPr lang="en-US" sz="3200" spc="35" dirty="0">
                <a:solidFill>
                  <a:srgbClr val="1D2258"/>
                </a:solidFill>
              </a:rPr>
              <a:t>.  </a:t>
            </a:r>
            <a:endParaRPr lang="en-US" sz="3200" dirty="0"/>
          </a:p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endParaRPr lang="en-US" sz="32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dirty="0"/>
              <a:t>Para </a:t>
            </a:r>
            <a:r>
              <a:rPr lang="en-US" sz="3200" dirty="0" err="1"/>
              <a:t>heridas</a:t>
            </a:r>
            <a:r>
              <a:rPr lang="en-US" sz="3200" dirty="0"/>
              <a:t> </a:t>
            </a:r>
            <a:r>
              <a:rPr lang="en-US" sz="3200" dirty="0" err="1"/>
              <a:t>grandes</a:t>
            </a:r>
            <a:r>
              <a:rPr lang="en-US" sz="3200" dirty="0"/>
              <a:t> y </a:t>
            </a:r>
            <a:r>
              <a:rPr lang="en-US" sz="3200" dirty="0" err="1"/>
              <a:t>profundas</a:t>
            </a:r>
            <a:r>
              <a:rPr lang="en-US" sz="3200" dirty="0"/>
              <a:t>,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niños</a:t>
            </a:r>
            <a:r>
              <a:rPr lang="en-US" sz="3200" dirty="0"/>
              <a:t>, se </a:t>
            </a:r>
            <a:r>
              <a:rPr lang="en-US" sz="3200" dirty="0" err="1"/>
              <a:t>puede</a:t>
            </a:r>
            <a:r>
              <a:rPr lang="en-US" sz="3200" dirty="0"/>
              <a:t> </a:t>
            </a:r>
            <a:r>
              <a:rPr lang="en-US" sz="3200" dirty="0" err="1"/>
              <a:t>aplicar</a:t>
            </a:r>
            <a:r>
              <a:rPr lang="en-US" sz="3200" dirty="0"/>
              <a:t> el </a:t>
            </a:r>
            <a:r>
              <a:rPr lang="en-US" sz="3200" dirty="0" err="1"/>
              <a:t>empaquetamiento</a:t>
            </a:r>
            <a:r>
              <a:rPr lang="en-US" sz="3200" dirty="0"/>
              <a:t> </a:t>
            </a:r>
            <a:r>
              <a:rPr lang="en-US" sz="3200" dirty="0" err="1"/>
              <a:t>tal</a:t>
            </a:r>
            <a:r>
              <a:rPr lang="en-US" sz="3200" dirty="0"/>
              <a:t> </a:t>
            </a:r>
            <a:r>
              <a:rPr lang="en-US" sz="3200" dirty="0" err="1"/>
              <a:t>cual</a:t>
            </a:r>
            <a:r>
              <a:rPr lang="en-US" sz="3200" dirty="0"/>
              <a:t> se lo </a:t>
            </a:r>
            <a:r>
              <a:rPr lang="en-US" sz="3200" dirty="0" err="1"/>
              <a:t>hace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adultos</a:t>
            </a:r>
            <a:r>
              <a:rPr lang="en-US" sz="3200" dirty="0"/>
              <a:t> </a:t>
            </a:r>
            <a:r>
              <a:rPr lang="en-US" sz="3200" dirty="0" err="1"/>
              <a:t>usando</a:t>
            </a:r>
            <a:r>
              <a:rPr lang="en-US" sz="3200" dirty="0"/>
              <a:t> la </a:t>
            </a:r>
            <a:r>
              <a:rPr lang="en-US" sz="3200" dirty="0" err="1"/>
              <a:t>misma</a:t>
            </a:r>
            <a:r>
              <a:rPr lang="en-US" sz="3200" dirty="0"/>
              <a:t> </a:t>
            </a:r>
            <a:r>
              <a:rPr lang="en-US" sz="3200" dirty="0" err="1"/>
              <a:t>técnica</a:t>
            </a:r>
            <a:r>
              <a:rPr lang="en-US" sz="3200" dirty="0"/>
              <a:t> </a:t>
            </a:r>
            <a:r>
              <a:rPr lang="en-US" sz="3200" dirty="0" err="1"/>
              <a:t>descrita</a:t>
            </a:r>
            <a:r>
              <a:rPr lang="en-US" sz="3200" dirty="0"/>
              <a:t> </a:t>
            </a:r>
            <a:r>
              <a:rPr lang="en-US" sz="3200" dirty="0" err="1"/>
              <a:t>previamente</a:t>
            </a:r>
            <a:r>
              <a:rPr lang="en-US" sz="3200" dirty="0"/>
              <a:t>.  </a:t>
            </a:r>
          </a:p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endParaRPr spc="35" dirty="0">
              <a:solidFill>
                <a:srgbClr val="1D2258"/>
              </a:solidFill>
            </a:endParaRPr>
          </a:p>
        </p:txBody>
      </p:sp>
      <p:sp>
        <p:nvSpPr>
          <p:cNvPr id="9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0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503430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7851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-203" dirty="0">
                <a:solidFill>
                  <a:srgbClr val="FFFFFF"/>
                </a:solidFill>
              </a:rPr>
              <a:t>Preguntas Frecuentes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2867404" y="2733731"/>
            <a:ext cx="9680195" cy="6296536"/>
          </a:xfrm>
          <a:prstGeom prst="rect">
            <a:avLst/>
          </a:prstGeom>
        </p:spPr>
        <p:txBody>
          <a:bodyPr vert="horz" wrap="square" lIns="0" tIns="342841" rIns="0" bIns="0" rtlCol="0">
            <a:spAutoFit/>
          </a:bodyPr>
          <a:lstStyle/>
          <a:p>
            <a:pPr marL="471725" indent="-456487">
              <a:spcBef>
                <a:spcPts val="2699"/>
              </a:spcBef>
              <a:buChar char="•"/>
              <a:tabLst>
                <a:tab pos="472361" algn="l"/>
              </a:tabLst>
            </a:pPr>
            <a:r>
              <a:rPr lang="en-US" sz="5000" b="1" spc="55" dirty="0">
                <a:solidFill>
                  <a:srgbClr val="27306B"/>
                </a:solidFill>
                <a:latin typeface="Helvetica"/>
                <a:cs typeface="Helvetica"/>
              </a:rPr>
              <a:t>¿O</a:t>
            </a: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bject</a:t>
            </a:r>
            <a:r>
              <a:rPr lang="es-EC" sz="5000" b="1" spc="55" dirty="0">
                <a:solidFill>
                  <a:srgbClr val="27306B"/>
                </a:solidFill>
                <a:latin typeface="Helvetica"/>
                <a:cs typeface="Helvetica"/>
              </a:rPr>
              <a:t>o</a:t>
            </a: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s</a:t>
            </a:r>
            <a:r>
              <a:rPr lang="es-EC" sz="5000" b="1" spc="55" dirty="0">
                <a:solidFill>
                  <a:srgbClr val="27306B"/>
                </a:solidFill>
                <a:latin typeface="Helvetica"/>
                <a:cs typeface="Helvetica"/>
              </a:rPr>
              <a:t> incrustados</a:t>
            </a: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?</a:t>
            </a:r>
            <a:endParaRPr sz="50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471091" indent="-456487">
              <a:spcBef>
                <a:spcPts val="2599"/>
              </a:spcBef>
              <a:buChar char="•"/>
              <a:tabLst>
                <a:tab pos="471725" algn="l"/>
              </a:tabLst>
            </a:pPr>
            <a:r>
              <a:rPr lang="en-US" sz="5000" b="1" spc="35" dirty="0">
                <a:solidFill>
                  <a:srgbClr val="27306B"/>
                </a:solidFill>
                <a:latin typeface="Helvetica"/>
                <a:cs typeface="Helvetica"/>
              </a:rPr>
              <a:t>¿</a:t>
            </a:r>
            <a:r>
              <a:rPr lang="en-US" sz="5000" b="1" spc="35" dirty="0" err="1">
                <a:solidFill>
                  <a:srgbClr val="27306B"/>
                </a:solidFill>
                <a:latin typeface="Helvetica"/>
                <a:cs typeface="Helvetica"/>
              </a:rPr>
              <a:t>Torniquetes</a:t>
            </a:r>
            <a:r>
              <a:rPr lang="en-US" sz="5000" b="1" spc="3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n-US" sz="5000" b="1" spc="35" dirty="0" err="1">
                <a:solidFill>
                  <a:srgbClr val="27306B"/>
                </a:solidFill>
                <a:latin typeface="Helvetica"/>
                <a:cs typeface="Helvetica"/>
              </a:rPr>
              <a:t>improvisados</a:t>
            </a:r>
            <a:r>
              <a:rPr lang="en-US" sz="5000" b="1" spc="35" dirty="0">
                <a:solidFill>
                  <a:srgbClr val="27306B"/>
                </a:solidFill>
                <a:latin typeface="Helvetica"/>
                <a:cs typeface="Helvetica"/>
              </a:rPr>
              <a:t>?</a:t>
            </a:r>
            <a:r>
              <a:rPr sz="5000" b="1" spc="9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endParaRPr lang="en-US" sz="5000" b="1" spc="91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471091" indent="-456487">
              <a:spcBef>
                <a:spcPts val="2599"/>
              </a:spcBef>
              <a:buChar char="•"/>
              <a:tabLst>
                <a:tab pos="471725" algn="l"/>
              </a:tabLst>
            </a:pPr>
            <a:r>
              <a:rPr lang="es-EC" sz="5000" b="1" spc="41" dirty="0">
                <a:solidFill>
                  <a:srgbClr val="27306B"/>
                </a:solidFill>
                <a:latin typeface="Helvetica"/>
                <a:cs typeface="Helvetica"/>
              </a:rPr>
              <a:t>¿Pérdida de un brazo o de una pierna</a:t>
            </a: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?</a:t>
            </a:r>
            <a:endParaRPr sz="50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469821" indent="-456487">
              <a:spcBef>
                <a:spcPts val="2599"/>
              </a:spcBef>
              <a:buChar char="•"/>
              <a:tabLst>
                <a:tab pos="470455" algn="l"/>
              </a:tabLst>
            </a:pPr>
            <a:r>
              <a:rPr lang="es-EC" sz="5000" b="1" spc="55" dirty="0">
                <a:solidFill>
                  <a:srgbClr val="27306B"/>
                </a:solidFill>
                <a:latin typeface="Helvetica"/>
                <a:cs typeface="Helvetica"/>
              </a:rPr>
              <a:t>¿Dolor</a:t>
            </a: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?</a:t>
            </a:r>
            <a:endParaRPr sz="50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392999" indent="-380300">
              <a:spcBef>
                <a:spcPts val="2599"/>
              </a:spcBef>
              <a:buChar char="•"/>
              <a:tabLst>
                <a:tab pos="393634" algn="l"/>
              </a:tabLst>
            </a:pPr>
            <a:r>
              <a:rPr lang="es-EC" sz="5000" b="1" spc="41" dirty="0">
                <a:solidFill>
                  <a:srgbClr val="27306B"/>
                </a:solidFill>
                <a:latin typeface="Helvetica"/>
                <a:cs typeface="Helvetica"/>
              </a:rPr>
              <a:t>¿</a:t>
            </a:r>
            <a:r>
              <a:rPr sz="5000" b="1" spc="41" dirty="0" err="1">
                <a:solidFill>
                  <a:srgbClr val="27306B"/>
                </a:solidFill>
                <a:latin typeface="Helvetica"/>
                <a:cs typeface="Helvetica"/>
              </a:rPr>
              <a:t>Ot</a:t>
            </a:r>
            <a:r>
              <a:rPr lang="es-EC" sz="5000" b="1" spc="41" dirty="0">
                <a:solidFill>
                  <a:srgbClr val="27306B"/>
                </a:solidFill>
                <a:latin typeface="Helvetica"/>
                <a:cs typeface="Helvetica"/>
              </a:rPr>
              <a:t>ras preguntas?</a:t>
            </a:r>
            <a:endParaRPr sz="5000" dirty="0">
              <a:solidFill>
                <a:srgbClr val="27306B"/>
              </a:solidFill>
              <a:latin typeface="Helvetica"/>
              <a:cs typeface="Helvetica"/>
            </a:endParaRPr>
          </a:p>
        </p:txBody>
      </p:sp>
      <p:sp>
        <p:nvSpPr>
          <p:cNvPr id="5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6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6803" y="3556000"/>
            <a:ext cx="12475211" cy="548868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817743" marR="593624" indent="-521245" algn="ctr">
              <a:spcBef>
                <a:spcPts val="100"/>
              </a:spcBef>
            </a:pPr>
            <a:r>
              <a:rPr sz="5500" b="1" spc="35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lang="en-US" sz="5500" b="1" spc="44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S" sz="6000" b="1" spc="35" dirty="0">
                <a:solidFill>
                  <a:srgbClr val="27306B"/>
                </a:solidFill>
                <a:latin typeface="HelveticaNeueLTStd-Bd"/>
                <a:cs typeface="HelveticaNeueLTStd-Bd"/>
              </a:rPr>
              <a:t>Algunas de las </a:t>
            </a:r>
            <a:r>
              <a:rPr lang="es-ES" sz="6000" b="1" spc="35" dirty="0">
                <a:solidFill>
                  <a:srgbClr val="FF0000"/>
                </a:solidFill>
                <a:latin typeface="HelveticaNeueLTStd-Bd"/>
                <a:cs typeface="HelveticaNeueLTStd-Bd"/>
              </a:rPr>
              <a:t>imágenes</a:t>
            </a:r>
            <a:r>
              <a:rPr lang="es-ES" sz="6000" b="1" spc="35" dirty="0">
                <a:solidFill>
                  <a:srgbClr val="27306B"/>
                </a:solidFill>
                <a:latin typeface="HelveticaNeueLTStd-Bd"/>
                <a:cs typeface="HelveticaNeueLTStd-Bd"/>
              </a:rPr>
              <a:t> de esta presentación son muy gráficas y pueden causar molestias a algunas personas.</a:t>
            </a:r>
            <a:endParaRPr lang="es-ES" sz="6000" dirty="0">
              <a:latin typeface="HelveticaNeueLTStd-Bd"/>
              <a:cs typeface="HelveticaNeueLTStd-Bd"/>
            </a:endParaRPr>
          </a:p>
          <a:p>
            <a:pPr marL="817743" marR="593624" indent="-521245" algn="ctr">
              <a:spcBef>
                <a:spcPts val="100"/>
              </a:spcBef>
            </a:pPr>
            <a:endParaRPr sz="5500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xfrm>
            <a:off x="10603987" y="9645799"/>
            <a:ext cx="5372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1" y="585846"/>
            <a:ext cx="265811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44" dirty="0">
                <a:solidFill>
                  <a:srgbClr val="FFFFFF"/>
                </a:solidFill>
              </a:rPr>
              <a:t>Resumen</a:t>
            </a:r>
            <a:endParaRPr sz="4400" dirty="0"/>
          </a:p>
        </p:txBody>
      </p:sp>
      <p:sp>
        <p:nvSpPr>
          <p:cNvPr id="7" name="object 7"/>
          <p:cNvSpPr txBox="1"/>
          <p:nvPr/>
        </p:nvSpPr>
        <p:spPr>
          <a:xfrm>
            <a:off x="1457796" y="2108201"/>
            <a:ext cx="9141520" cy="6144757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2515444">
              <a:lnSpc>
                <a:spcPct val="126400"/>
              </a:lnSpc>
              <a:spcBef>
                <a:spcPts val="100"/>
              </a:spcBef>
              <a:buClr>
                <a:srgbClr val="BA2029"/>
              </a:buClr>
              <a:buSzPct val="95652"/>
              <a:buFont typeface="Zapf Dingbats"/>
              <a:buChar char="✓"/>
              <a:tabLst>
                <a:tab pos="736475" algn="l"/>
                <a:tab pos="737745" algn="l"/>
                <a:tab pos="2218316" algn="l"/>
                <a:tab pos="3354137" algn="l"/>
              </a:tabLst>
            </a:pPr>
            <a:r>
              <a:rPr lang="en-US" sz="4000" b="1" dirty="0" err="1">
                <a:solidFill>
                  <a:srgbClr val="27306B"/>
                </a:solidFill>
                <a:latin typeface="Helvetica"/>
                <a:cs typeface="Helvetica"/>
              </a:rPr>
              <a:t>Seguridad</a:t>
            </a:r>
            <a:r>
              <a:rPr lang="en-US" sz="4000" b="1" dirty="0">
                <a:solidFill>
                  <a:srgbClr val="27306B"/>
                </a:solidFill>
                <a:latin typeface="Helvetica"/>
                <a:cs typeface="Helvetica"/>
              </a:rPr>
              <a:t> personal</a:t>
            </a:r>
          </a:p>
          <a:p>
            <a:pPr marL="12698" marR="2515444">
              <a:lnSpc>
                <a:spcPct val="126400"/>
              </a:lnSpc>
              <a:spcBef>
                <a:spcPts val="100"/>
              </a:spcBef>
              <a:buClr>
                <a:srgbClr val="BA2029"/>
              </a:buClr>
              <a:buSzPct val="95652"/>
              <a:tabLst>
                <a:tab pos="736475" algn="l"/>
                <a:tab pos="737745" algn="l"/>
                <a:tab pos="2218316" algn="l"/>
                <a:tab pos="3354137" algn="l"/>
              </a:tabLst>
            </a:pPr>
            <a:r>
              <a:rPr sz="4000" b="1" dirty="0">
                <a:solidFill>
                  <a:srgbClr val="BA2029"/>
                </a:solidFill>
                <a:latin typeface="Helvetica"/>
                <a:cs typeface="Helvetica"/>
              </a:rPr>
              <a:t>A</a:t>
            </a:r>
            <a:r>
              <a:rPr sz="40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4000" b="1" dirty="0">
                <a:solidFill>
                  <a:srgbClr val="27306B"/>
                </a:solidFill>
                <a:latin typeface="Helvetica"/>
                <a:cs typeface="Helvetica"/>
              </a:rPr>
              <a:t>Alert</a:t>
            </a:r>
            <a:r>
              <a:rPr lang="es-EC" sz="4000" b="1" dirty="0">
                <a:solidFill>
                  <a:srgbClr val="27306B"/>
                </a:solidFill>
                <a:latin typeface="Helvetica"/>
                <a:cs typeface="Helvetica"/>
              </a:rPr>
              <a:t>ar al </a:t>
            </a:r>
            <a:r>
              <a:rPr sz="4000" b="1" dirty="0">
                <a:solidFill>
                  <a:srgbClr val="27306B"/>
                </a:solidFill>
                <a:latin typeface="Helvetica"/>
                <a:cs typeface="Helvetica"/>
              </a:rPr>
              <a:t>	</a:t>
            </a:r>
            <a:endParaRPr sz="4000" dirty="0">
              <a:latin typeface="Helvetica"/>
              <a:cs typeface="Helvetica"/>
            </a:endParaRPr>
          </a:p>
          <a:p>
            <a:pPr marL="12698" marR="2624647">
              <a:lnSpc>
                <a:spcPct val="126400"/>
              </a:lnSpc>
              <a:tabLst>
                <a:tab pos="736475" algn="l"/>
                <a:tab pos="2099590" algn="l"/>
                <a:tab pos="3754120" algn="l"/>
              </a:tabLst>
            </a:pPr>
            <a:r>
              <a:rPr sz="4000" b="1" dirty="0">
                <a:solidFill>
                  <a:srgbClr val="BA2029"/>
                </a:solidFill>
                <a:latin typeface="Helvetica"/>
                <a:cs typeface="Helvetica"/>
              </a:rPr>
              <a:t>B</a:t>
            </a:r>
            <a:r>
              <a:rPr sz="40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lang="es-EC" sz="4000" b="1" dirty="0">
                <a:solidFill>
                  <a:srgbClr val="27306B"/>
                </a:solidFill>
                <a:latin typeface="Helvetica"/>
                <a:cs typeface="Helvetica"/>
              </a:rPr>
              <a:t>Localizar el  sangrado</a:t>
            </a:r>
          </a:p>
          <a:p>
            <a:pPr marL="12698" marR="2624647">
              <a:lnSpc>
                <a:spcPct val="126400"/>
              </a:lnSpc>
              <a:tabLst>
                <a:tab pos="736475" algn="l"/>
                <a:tab pos="2099590" algn="l"/>
                <a:tab pos="3754120" algn="l"/>
              </a:tabLst>
            </a:pPr>
            <a:r>
              <a:rPr sz="4000" b="1" dirty="0">
                <a:solidFill>
                  <a:srgbClr val="BA2029"/>
                </a:solidFill>
                <a:latin typeface="Helvetica"/>
                <a:cs typeface="Helvetica"/>
              </a:rPr>
              <a:t>C</a:t>
            </a:r>
            <a:r>
              <a:rPr sz="40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4000" b="1" dirty="0" err="1">
                <a:solidFill>
                  <a:srgbClr val="27306B"/>
                </a:solidFill>
                <a:latin typeface="Helvetica"/>
                <a:cs typeface="Helvetica"/>
              </a:rPr>
              <a:t>Comp</a:t>
            </a:r>
            <a:r>
              <a:rPr sz="4000" b="1" spc="-85" dirty="0" err="1">
                <a:solidFill>
                  <a:srgbClr val="27306B"/>
                </a:solidFill>
                <a:latin typeface="Helvetica"/>
                <a:cs typeface="Helvetica"/>
              </a:rPr>
              <a:t>r</a:t>
            </a:r>
            <a:r>
              <a:rPr lang="es-EC" sz="4000" b="1" spc="-85" dirty="0" err="1">
                <a:solidFill>
                  <a:srgbClr val="27306B"/>
                </a:solidFill>
                <a:latin typeface="Helvetica"/>
                <a:cs typeface="Helvetica"/>
              </a:rPr>
              <a:t>imir</a:t>
            </a:r>
            <a:r>
              <a:rPr lang="es-EC" sz="4000" b="1" spc="-85" dirty="0">
                <a:solidFill>
                  <a:srgbClr val="27306B"/>
                </a:solidFill>
                <a:latin typeface="Helvetica"/>
                <a:cs typeface="Helvetica"/>
              </a:rPr>
              <a:t> con presión    y/o con empaquetamiento</a:t>
            </a:r>
            <a:r>
              <a:rPr sz="4000" b="1" dirty="0">
                <a:solidFill>
                  <a:srgbClr val="27306B"/>
                </a:solidFill>
                <a:latin typeface="Helvetica"/>
                <a:cs typeface="Helvetica"/>
              </a:rPr>
              <a:t>	</a:t>
            </a:r>
            <a:r>
              <a:rPr lang="es-EC" sz="4000" b="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endParaRPr sz="4000" dirty="0">
              <a:latin typeface="Helvetica"/>
              <a:cs typeface="Helvetica"/>
            </a:endParaRPr>
          </a:p>
          <a:p>
            <a:pPr marL="737111" marR="2126891" indent="-724413">
              <a:lnSpc>
                <a:spcPct val="106400"/>
              </a:lnSpc>
              <a:spcBef>
                <a:spcPts val="1106"/>
              </a:spcBef>
              <a:tabLst>
                <a:tab pos="736475" algn="l"/>
                <a:tab pos="3754120" algn="l"/>
                <a:tab pos="5095014" algn="l"/>
              </a:tabLst>
            </a:pPr>
            <a:r>
              <a:rPr sz="4000" b="1" dirty="0">
                <a:solidFill>
                  <a:srgbClr val="BA2029"/>
                </a:solidFill>
                <a:latin typeface="Helvetica"/>
                <a:cs typeface="Helvetica"/>
              </a:rPr>
              <a:t>C</a:t>
            </a:r>
            <a:r>
              <a:rPr sz="40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4000" b="1" dirty="0" err="1">
                <a:solidFill>
                  <a:srgbClr val="27306B"/>
                </a:solidFill>
                <a:latin typeface="Helvetica"/>
                <a:cs typeface="Helvetica"/>
              </a:rPr>
              <a:t>Comp</a:t>
            </a:r>
            <a:r>
              <a:rPr sz="4000" b="1" spc="-85" dirty="0" err="1">
                <a:solidFill>
                  <a:srgbClr val="27306B"/>
                </a:solidFill>
                <a:latin typeface="Helvetica"/>
                <a:cs typeface="Helvetica"/>
              </a:rPr>
              <a:t>r</a:t>
            </a:r>
            <a:r>
              <a:rPr lang="es-EC" sz="4000" b="1" spc="-85" dirty="0" err="1">
                <a:solidFill>
                  <a:srgbClr val="27306B"/>
                </a:solidFill>
                <a:latin typeface="Helvetica"/>
                <a:cs typeface="Helvetica"/>
              </a:rPr>
              <a:t>imir</a:t>
            </a:r>
            <a:r>
              <a:rPr lang="es-EC" sz="4000" b="1" spc="-85" dirty="0">
                <a:solidFill>
                  <a:srgbClr val="27306B"/>
                </a:solidFill>
                <a:latin typeface="Helvetica"/>
                <a:cs typeface="Helvetica"/>
              </a:rPr>
              <a:t> con un torniquete.</a:t>
            </a:r>
            <a:endParaRPr sz="4000" dirty="0">
              <a:latin typeface="Helvetica"/>
              <a:cs typeface="Helvetica"/>
            </a:endParaRPr>
          </a:p>
          <a:p>
            <a:pPr marL="737111" indent="-724413">
              <a:spcBef>
                <a:spcPts val="1449"/>
              </a:spcBef>
              <a:buClr>
                <a:srgbClr val="BA2029"/>
              </a:buClr>
              <a:buSzPct val="95652"/>
              <a:buFont typeface="Zapf Dingbats"/>
              <a:buChar char="✓"/>
              <a:tabLst>
                <a:tab pos="736475" algn="l"/>
                <a:tab pos="737745" algn="l"/>
                <a:tab pos="2120542" algn="l"/>
                <a:tab pos="3061452" algn="l"/>
                <a:tab pos="4413139" algn="l"/>
                <a:tab pos="5138187" algn="l"/>
              </a:tabLst>
            </a:pPr>
            <a:r>
              <a:rPr lang="es-EC" sz="4000" b="1" spc="-44" dirty="0">
                <a:solidFill>
                  <a:srgbClr val="27306B"/>
                </a:solidFill>
                <a:latin typeface="Helvetica"/>
                <a:cs typeface="Helvetica"/>
              </a:rPr>
              <a:t>Esperar que llegue la ayuda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98620" y="2425193"/>
            <a:ext cx="2248684" cy="3388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14402" y="6098033"/>
            <a:ext cx="2204846" cy="2944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47201" y="6680200"/>
            <a:ext cx="3931170" cy="26444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Screenshot_20190219-142901_Message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02" y="2336800"/>
            <a:ext cx="2318914" cy="4122517"/>
          </a:xfrm>
          <a:prstGeom prst="rect">
            <a:avLst/>
          </a:prstGeom>
        </p:spPr>
      </p:pic>
      <p:sp>
        <p:nvSpPr>
          <p:cNvPr id="14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custGeom>
            <a:avLst/>
            <a:gdLst/>
            <a:ahLst/>
            <a:cxnLst/>
            <a:rect l="l" t="t" r="r" b="b"/>
            <a:pathLst>
              <a:path w="16256000" h="10160000">
                <a:moveTo>
                  <a:pt x="0" y="0"/>
                </a:moveTo>
                <a:lnTo>
                  <a:pt x="0" y="10160000"/>
                </a:lnTo>
                <a:lnTo>
                  <a:pt x="16256000" y="1016000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403601" y="3038747"/>
            <a:ext cx="8872276" cy="92076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algn="ctr">
              <a:spcBef>
                <a:spcPts val="100"/>
              </a:spcBef>
            </a:pPr>
            <a:r>
              <a:rPr lang="es-EC" sz="5900" spc="30" dirty="0"/>
              <a:t>Mayor información</a:t>
            </a:r>
            <a:r>
              <a:rPr sz="5900" spc="44" dirty="0"/>
              <a:t>: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3601" y="4649121"/>
            <a:ext cx="9753600" cy="861758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/>
            <a:r>
              <a:rPr lang="en-US" sz="5000" b="1" dirty="0">
                <a:latin typeface="Arial Black"/>
                <a:cs typeface="Arial Black"/>
              </a:rPr>
              <a:t>STOPTHE</a:t>
            </a:r>
            <a:r>
              <a:rPr lang="en-US" sz="5000" b="1" dirty="0">
                <a:solidFill>
                  <a:srgbClr val="BA2029"/>
                </a:solidFill>
                <a:latin typeface="Arial Black"/>
                <a:cs typeface="Arial Black"/>
              </a:rPr>
              <a:t>BLEED</a:t>
            </a:r>
            <a:r>
              <a:rPr lang="en-US" sz="5000" b="1" dirty="0">
                <a:latin typeface="Arial Black"/>
                <a:cs typeface="Arial Black"/>
              </a:rPr>
              <a:t>.ORG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custGeom>
            <a:avLst/>
            <a:gdLst/>
            <a:ahLst/>
            <a:cxnLst/>
            <a:rect l="l" t="t" r="r" b="b"/>
            <a:pathLst>
              <a:path w="16256000" h="10160000">
                <a:moveTo>
                  <a:pt x="0" y="0"/>
                </a:moveTo>
                <a:lnTo>
                  <a:pt x="0" y="10160000"/>
                </a:lnTo>
                <a:lnTo>
                  <a:pt x="16256000" y="1016000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0599" y="6038755"/>
            <a:ext cx="11713529" cy="233852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9046" marR="5079" indent="153645" algn="ctr">
              <a:lnSpc>
                <a:spcPct val="118100"/>
              </a:lnSpc>
              <a:spcBef>
                <a:spcPts val="100"/>
              </a:spcBef>
            </a:pPr>
            <a:r>
              <a:rPr lang="en-US" sz="4400" dirty="0"/>
              <a:t>La </a:t>
            </a:r>
            <a:r>
              <a:rPr lang="en-US" sz="4400" dirty="0" err="1"/>
              <a:t>única</a:t>
            </a:r>
            <a:r>
              <a:rPr lang="en-US" sz="4400" dirty="0"/>
              <a:t> </a:t>
            </a:r>
            <a:r>
              <a:rPr lang="en-US" sz="4400" dirty="0" err="1"/>
              <a:t>cosa</a:t>
            </a:r>
            <a:r>
              <a:rPr lang="en-US" sz="4400" dirty="0"/>
              <a:t> </a:t>
            </a:r>
            <a:r>
              <a:rPr lang="en-US" sz="4400" dirty="0" err="1"/>
              <a:t>más</a:t>
            </a:r>
            <a:r>
              <a:rPr lang="en-US" sz="4400" dirty="0"/>
              <a:t> </a:t>
            </a:r>
            <a:r>
              <a:rPr lang="en-US" sz="4400" dirty="0" err="1"/>
              <a:t>trágica</a:t>
            </a:r>
            <a:r>
              <a:rPr lang="en-US" sz="4400" dirty="0"/>
              <a:t> que </a:t>
            </a:r>
            <a:r>
              <a:rPr lang="en-US" sz="4400" dirty="0" err="1"/>
              <a:t>una</a:t>
            </a:r>
            <a:r>
              <a:rPr lang="en-US" sz="4400" dirty="0"/>
              <a:t> </a:t>
            </a:r>
            <a:r>
              <a:rPr lang="en-US" sz="4400" dirty="0" err="1"/>
              <a:t>muerte</a:t>
            </a:r>
            <a:r>
              <a:rPr lang="en-US" sz="4400" dirty="0"/>
              <a:t>…</a:t>
            </a:r>
            <a:r>
              <a:rPr lang="en-US" sz="4400" dirty="0" err="1"/>
              <a:t>es</a:t>
            </a:r>
            <a:r>
              <a:rPr lang="en-US" sz="4400" dirty="0"/>
              <a:t> </a:t>
            </a:r>
            <a:r>
              <a:rPr lang="en-US" sz="4400" dirty="0" err="1"/>
              <a:t>una</a:t>
            </a:r>
            <a:r>
              <a:rPr lang="en-US" sz="4400" dirty="0"/>
              <a:t> </a:t>
            </a:r>
            <a:r>
              <a:rPr lang="en-US" sz="4400" dirty="0" err="1"/>
              <a:t>muerte</a:t>
            </a:r>
            <a:r>
              <a:rPr lang="en-US" sz="4400" dirty="0"/>
              <a:t> que </a:t>
            </a:r>
            <a:r>
              <a:rPr lang="en-US" sz="4400" dirty="0" err="1">
                <a:solidFill>
                  <a:srgbClr val="C00000"/>
                </a:solidFill>
              </a:rPr>
              <a:t>pudo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haberse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prevenido</a:t>
            </a:r>
            <a:r>
              <a:rPr lang="en-US" sz="4400">
                <a:solidFill>
                  <a:srgbClr val="C00000"/>
                </a:solidFill>
              </a:rPr>
              <a:t>.</a:t>
            </a:r>
            <a:endParaRPr sz="4300" spc="35" dirty="0">
              <a:solidFill>
                <a:srgbClr val="BA2029"/>
              </a:solidFill>
            </a:endParaRPr>
          </a:p>
        </p:txBody>
      </p:sp>
      <p:sp>
        <p:nvSpPr>
          <p:cNvPr id="40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pic>
        <p:nvPicPr>
          <p:cNvPr id="6" name="Picture 5" descr="sm-stop-the-bleed-logo-vector_pms7621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9"/>
          <a:stretch/>
        </p:blipFill>
        <p:spPr>
          <a:xfrm>
            <a:off x="1972666" y="-1683777"/>
            <a:ext cx="12018682" cy="63683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0" y="574948"/>
            <a:ext cx="110617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b="1" spc="-6" dirty="0">
                <a:solidFill>
                  <a:srgbClr val="FFFFFF"/>
                </a:solidFill>
                <a:latin typeface="Helvetica"/>
                <a:cs typeface="Helvetica"/>
              </a:rPr>
              <a:t>¿Por qué necesito este entrenamiento?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25752" y="4651377"/>
            <a:ext cx="10604500" cy="2374900"/>
          </a:xfrm>
          <a:custGeom>
            <a:avLst/>
            <a:gdLst/>
            <a:ahLst/>
            <a:cxnLst/>
            <a:rect l="l" t="t" r="r" b="b"/>
            <a:pathLst>
              <a:path w="10604500" h="2374900">
                <a:moveTo>
                  <a:pt x="10363200" y="0"/>
                </a:moveTo>
                <a:lnTo>
                  <a:pt x="241300" y="0"/>
                </a:ln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2133600"/>
                </a:lnTo>
                <a:lnTo>
                  <a:pt x="3770" y="2273101"/>
                </a:lnTo>
                <a:lnTo>
                  <a:pt x="30162" y="2344737"/>
                </a:lnTo>
                <a:lnTo>
                  <a:pt x="101798" y="2371129"/>
                </a:lnTo>
                <a:lnTo>
                  <a:pt x="241300" y="2374900"/>
                </a:lnTo>
                <a:lnTo>
                  <a:pt x="10363200" y="2374900"/>
                </a:lnTo>
                <a:lnTo>
                  <a:pt x="10502701" y="2371129"/>
                </a:lnTo>
                <a:lnTo>
                  <a:pt x="10574337" y="2344737"/>
                </a:lnTo>
                <a:lnTo>
                  <a:pt x="10600729" y="2273101"/>
                </a:lnTo>
                <a:lnTo>
                  <a:pt x="10604500" y="2133600"/>
                </a:lnTo>
                <a:lnTo>
                  <a:pt x="10604500" y="241300"/>
                </a:lnTo>
                <a:lnTo>
                  <a:pt x="10600729" y="101798"/>
                </a:lnTo>
                <a:lnTo>
                  <a:pt x="10574337" y="30162"/>
                </a:lnTo>
                <a:lnTo>
                  <a:pt x="10502701" y="3770"/>
                </a:lnTo>
                <a:lnTo>
                  <a:pt x="10363200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5752" y="4651377"/>
            <a:ext cx="10604500" cy="2374900"/>
          </a:xfrm>
          <a:custGeom>
            <a:avLst/>
            <a:gdLst/>
            <a:ahLst/>
            <a:cxnLst/>
            <a:rect l="l" t="t" r="r" b="b"/>
            <a:pathLst>
              <a:path w="10604500" h="2374900">
                <a:moveTo>
                  <a:pt x="241300" y="0"/>
                </a:move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2133600"/>
                </a:lnTo>
                <a:lnTo>
                  <a:pt x="3770" y="2273101"/>
                </a:lnTo>
                <a:lnTo>
                  <a:pt x="30162" y="2344737"/>
                </a:lnTo>
                <a:lnTo>
                  <a:pt x="101798" y="2371129"/>
                </a:lnTo>
                <a:lnTo>
                  <a:pt x="241300" y="2374900"/>
                </a:lnTo>
                <a:lnTo>
                  <a:pt x="10363200" y="2374900"/>
                </a:lnTo>
                <a:lnTo>
                  <a:pt x="10502701" y="2371129"/>
                </a:lnTo>
                <a:lnTo>
                  <a:pt x="10574337" y="2344737"/>
                </a:lnTo>
                <a:lnTo>
                  <a:pt x="10600729" y="2273101"/>
                </a:lnTo>
                <a:lnTo>
                  <a:pt x="10604500" y="2133600"/>
                </a:lnTo>
                <a:lnTo>
                  <a:pt x="10604500" y="241300"/>
                </a:lnTo>
                <a:lnTo>
                  <a:pt x="10600729" y="101798"/>
                </a:lnTo>
                <a:lnTo>
                  <a:pt x="10574337" y="30162"/>
                </a:lnTo>
                <a:lnTo>
                  <a:pt x="10502701" y="3770"/>
                </a:lnTo>
                <a:lnTo>
                  <a:pt x="10363200" y="0"/>
                </a:lnTo>
                <a:lnTo>
                  <a:pt x="2413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0603987" y="9645799"/>
            <a:ext cx="5372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8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0" name="object 5"/>
          <p:cNvSpPr txBox="1"/>
          <p:nvPr/>
        </p:nvSpPr>
        <p:spPr>
          <a:xfrm>
            <a:off x="2825752" y="4699001"/>
            <a:ext cx="10604500" cy="222881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5079" indent="503471" algn="ctr">
              <a:spcBef>
                <a:spcPts val="100"/>
              </a:spcBef>
            </a:pPr>
            <a:r>
              <a:rPr lang="en-US" sz="4800" b="1" spc="30" dirty="0">
                <a:solidFill>
                  <a:srgbClr val="FFFFFF"/>
                </a:solidFill>
                <a:latin typeface="Helvetica"/>
                <a:cs typeface="Helvetica"/>
              </a:rPr>
              <a:t>La</a:t>
            </a:r>
            <a:r>
              <a:rPr sz="4800" b="1" spc="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s-EC" sz="4800" b="1" spc="30" dirty="0">
                <a:solidFill>
                  <a:srgbClr val="FFFFFF"/>
                </a:solidFill>
                <a:latin typeface="Helvetica"/>
                <a:cs typeface="Helvetica"/>
              </a:rPr>
              <a:t>causa </a:t>
            </a:r>
            <a:r>
              <a:rPr sz="4800" b="1" spc="26" dirty="0">
                <a:solidFill>
                  <a:srgbClr val="FFFFFF"/>
                </a:solidFill>
                <a:latin typeface="Helvetica"/>
                <a:cs typeface="Helvetica"/>
              </a:rPr>
              <a:t>#1 </a:t>
            </a:r>
            <a:r>
              <a:rPr sz="4800" b="1" spc="41" dirty="0" err="1">
                <a:solidFill>
                  <a:srgbClr val="FFFFFF"/>
                </a:solidFill>
                <a:latin typeface="Helvetica"/>
                <a:cs typeface="Helvetica"/>
              </a:rPr>
              <a:t>caus</a:t>
            </a:r>
            <a:r>
              <a:rPr lang="es-EC" sz="4800" b="1" spc="41" dirty="0">
                <a:solidFill>
                  <a:srgbClr val="FFFFFF"/>
                </a:solidFill>
                <a:latin typeface="Helvetica"/>
                <a:cs typeface="Helvetica"/>
              </a:rPr>
              <a:t>a de una muerte prevenible luego de una lesión es la</a:t>
            </a:r>
            <a:r>
              <a:rPr lang="en-US" sz="4800" b="1" spc="4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n-US" sz="4800" b="1" spc="41" dirty="0" err="1">
                <a:solidFill>
                  <a:srgbClr val="27306B"/>
                </a:solidFill>
                <a:latin typeface="Helvetica"/>
                <a:cs typeface="Helvetica"/>
              </a:rPr>
              <a:t>hemorragia</a:t>
            </a:r>
            <a:endParaRPr sz="48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74948"/>
            <a:ext cx="128143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15" dirty="0">
                <a:solidFill>
                  <a:srgbClr val="FFFFFF"/>
                </a:solidFill>
              </a:rPr>
              <a:t>´¿Dónde se puede usar este entrenamiento</a:t>
            </a:r>
            <a:r>
              <a:rPr sz="4400" spc="44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object 3"/>
          <p:cNvSpPr/>
          <p:nvPr/>
        </p:nvSpPr>
        <p:spPr>
          <a:xfrm>
            <a:off x="7488689" y="5140038"/>
            <a:ext cx="1321435" cy="1321434"/>
          </a:xfrm>
          <a:custGeom>
            <a:avLst/>
            <a:gdLst/>
            <a:ahLst/>
            <a:cxnLst/>
            <a:rect l="l" t="t" r="r" b="b"/>
            <a:pathLst>
              <a:path w="1321434" h="1321435">
                <a:moveTo>
                  <a:pt x="934161" y="0"/>
                </a:moveTo>
                <a:lnTo>
                  <a:pt x="386943" y="0"/>
                </a:lnTo>
                <a:lnTo>
                  <a:pt x="0" y="386943"/>
                </a:lnTo>
                <a:lnTo>
                  <a:pt x="0" y="934161"/>
                </a:lnTo>
                <a:lnTo>
                  <a:pt x="386943" y="1321130"/>
                </a:lnTo>
                <a:lnTo>
                  <a:pt x="934161" y="1321130"/>
                </a:lnTo>
                <a:lnTo>
                  <a:pt x="1321130" y="934161"/>
                </a:lnTo>
                <a:lnTo>
                  <a:pt x="1321130" y="386943"/>
                </a:lnTo>
                <a:lnTo>
                  <a:pt x="934161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8689" y="5140038"/>
            <a:ext cx="1321435" cy="1321434"/>
          </a:xfrm>
          <a:custGeom>
            <a:avLst/>
            <a:gdLst/>
            <a:ahLst/>
            <a:cxnLst/>
            <a:rect l="l" t="t" r="r" b="b"/>
            <a:pathLst>
              <a:path w="1321434" h="1321435">
                <a:moveTo>
                  <a:pt x="386943" y="0"/>
                </a:moveTo>
                <a:lnTo>
                  <a:pt x="0" y="386943"/>
                </a:lnTo>
                <a:lnTo>
                  <a:pt x="0" y="934161"/>
                </a:lnTo>
                <a:lnTo>
                  <a:pt x="386943" y="1321130"/>
                </a:lnTo>
                <a:lnTo>
                  <a:pt x="934161" y="1321130"/>
                </a:lnTo>
                <a:lnTo>
                  <a:pt x="1321130" y="934161"/>
                </a:lnTo>
                <a:lnTo>
                  <a:pt x="1321130" y="386943"/>
                </a:lnTo>
                <a:lnTo>
                  <a:pt x="934161" y="0"/>
                </a:lnTo>
                <a:lnTo>
                  <a:pt x="386943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1691" y="5366167"/>
            <a:ext cx="529589" cy="901065"/>
          </a:xfrm>
          <a:custGeom>
            <a:avLst/>
            <a:gdLst/>
            <a:ahLst/>
            <a:cxnLst/>
            <a:rect l="l" t="t" r="r" b="b"/>
            <a:pathLst>
              <a:path w="529590" h="901064">
                <a:moveTo>
                  <a:pt x="374449" y="898778"/>
                </a:moveTo>
                <a:lnTo>
                  <a:pt x="258434" y="898778"/>
                </a:lnTo>
                <a:lnTo>
                  <a:pt x="302991" y="899241"/>
                </a:lnTo>
                <a:lnTo>
                  <a:pt x="347484" y="900785"/>
                </a:lnTo>
                <a:lnTo>
                  <a:pt x="371662" y="899563"/>
                </a:lnTo>
                <a:lnTo>
                  <a:pt x="374449" y="898778"/>
                </a:lnTo>
                <a:close/>
              </a:path>
              <a:path w="529590" h="901064">
                <a:moveTo>
                  <a:pt x="37036" y="129383"/>
                </a:moveTo>
                <a:lnTo>
                  <a:pt x="2156" y="155758"/>
                </a:lnTo>
                <a:lnTo>
                  <a:pt x="117" y="343981"/>
                </a:lnTo>
                <a:lnTo>
                  <a:pt x="0" y="510133"/>
                </a:lnTo>
                <a:lnTo>
                  <a:pt x="119" y="558901"/>
                </a:lnTo>
                <a:lnTo>
                  <a:pt x="367" y="608783"/>
                </a:lnTo>
                <a:lnTo>
                  <a:pt x="2688" y="665718"/>
                </a:lnTo>
                <a:lnTo>
                  <a:pt x="9130" y="723442"/>
                </a:lnTo>
                <a:lnTo>
                  <a:pt x="26602" y="789660"/>
                </a:lnTo>
                <a:lnTo>
                  <a:pt x="61810" y="848639"/>
                </a:lnTo>
                <a:lnTo>
                  <a:pt x="108711" y="887583"/>
                </a:lnTo>
                <a:lnTo>
                  <a:pt x="169328" y="900506"/>
                </a:lnTo>
                <a:lnTo>
                  <a:pt x="213863" y="899249"/>
                </a:lnTo>
                <a:lnTo>
                  <a:pt x="258434" y="898778"/>
                </a:lnTo>
                <a:lnTo>
                  <a:pt x="374449" y="898778"/>
                </a:lnTo>
                <a:lnTo>
                  <a:pt x="393118" y="893524"/>
                </a:lnTo>
                <a:lnTo>
                  <a:pt x="412388" y="882822"/>
                </a:lnTo>
                <a:lnTo>
                  <a:pt x="430008" y="867613"/>
                </a:lnTo>
                <a:lnTo>
                  <a:pt x="434275" y="863244"/>
                </a:lnTo>
                <a:lnTo>
                  <a:pt x="438644" y="859002"/>
                </a:lnTo>
                <a:lnTo>
                  <a:pt x="471986" y="816537"/>
                </a:lnTo>
                <a:lnTo>
                  <a:pt x="494548" y="775930"/>
                </a:lnTo>
                <a:lnTo>
                  <a:pt x="510973" y="732901"/>
                </a:lnTo>
                <a:lnTo>
                  <a:pt x="521813" y="687740"/>
                </a:lnTo>
                <a:lnTo>
                  <a:pt x="527379" y="642696"/>
                </a:lnTo>
                <a:lnTo>
                  <a:pt x="236181" y="642696"/>
                </a:lnTo>
                <a:lnTo>
                  <a:pt x="225005" y="636447"/>
                </a:lnTo>
                <a:lnTo>
                  <a:pt x="250833" y="596744"/>
                </a:lnTo>
                <a:lnTo>
                  <a:pt x="280981" y="564823"/>
                </a:lnTo>
                <a:lnTo>
                  <a:pt x="316269" y="541891"/>
                </a:lnTo>
                <a:lnTo>
                  <a:pt x="357518" y="529159"/>
                </a:lnTo>
                <a:lnTo>
                  <a:pt x="405548" y="527837"/>
                </a:lnTo>
                <a:lnTo>
                  <a:pt x="405548" y="410286"/>
                </a:lnTo>
                <a:lnTo>
                  <a:pt x="74434" y="410286"/>
                </a:lnTo>
                <a:lnTo>
                  <a:pt x="74361" y="217543"/>
                </a:lnTo>
                <a:lnTo>
                  <a:pt x="74103" y="170789"/>
                </a:lnTo>
                <a:lnTo>
                  <a:pt x="58399" y="135641"/>
                </a:lnTo>
                <a:lnTo>
                  <a:pt x="48341" y="130781"/>
                </a:lnTo>
                <a:lnTo>
                  <a:pt x="37036" y="129383"/>
                </a:lnTo>
                <a:close/>
              </a:path>
              <a:path w="529590" h="901064">
                <a:moveTo>
                  <a:pt x="382129" y="543178"/>
                </a:moveTo>
                <a:lnTo>
                  <a:pt x="328478" y="554215"/>
                </a:lnTo>
                <a:lnTo>
                  <a:pt x="284161" y="585977"/>
                </a:lnTo>
                <a:lnTo>
                  <a:pt x="248228" y="627943"/>
                </a:lnTo>
                <a:lnTo>
                  <a:pt x="236181" y="642696"/>
                </a:lnTo>
                <a:lnTo>
                  <a:pt x="527379" y="642696"/>
                </a:lnTo>
                <a:lnTo>
                  <a:pt x="527620" y="640740"/>
                </a:lnTo>
                <a:lnTo>
                  <a:pt x="529073" y="608783"/>
                </a:lnTo>
                <a:lnTo>
                  <a:pt x="529219" y="585977"/>
                </a:lnTo>
                <a:lnTo>
                  <a:pt x="529145" y="564823"/>
                </a:lnTo>
                <a:lnTo>
                  <a:pt x="528962" y="548362"/>
                </a:lnTo>
                <a:lnTo>
                  <a:pt x="414551" y="548362"/>
                </a:lnTo>
                <a:lnTo>
                  <a:pt x="406386" y="547217"/>
                </a:lnTo>
                <a:lnTo>
                  <a:pt x="398461" y="545185"/>
                </a:lnTo>
                <a:lnTo>
                  <a:pt x="390257" y="543356"/>
                </a:lnTo>
                <a:lnTo>
                  <a:pt x="382129" y="543178"/>
                </a:lnTo>
                <a:close/>
              </a:path>
              <a:path w="529590" h="901064">
                <a:moveTo>
                  <a:pt x="485463" y="285127"/>
                </a:moveTo>
                <a:lnTo>
                  <a:pt x="440234" y="297629"/>
                </a:lnTo>
                <a:lnTo>
                  <a:pt x="424242" y="337591"/>
                </a:lnTo>
                <a:lnTo>
                  <a:pt x="424483" y="377936"/>
                </a:lnTo>
                <a:lnTo>
                  <a:pt x="424547" y="461366"/>
                </a:lnTo>
                <a:lnTo>
                  <a:pt x="424446" y="534111"/>
                </a:lnTo>
                <a:lnTo>
                  <a:pt x="423395" y="542052"/>
                </a:lnTo>
                <a:lnTo>
                  <a:pt x="420159" y="546722"/>
                </a:lnTo>
                <a:lnTo>
                  <a:pt x="414551" y="548362"/>
                </a:lnTo>
                <a:lnTo>
                  <a:pt x="528962" y="548362"/>
                </a:lnTo>
                <a:lnTo>
                  <a:pt x="528798" y="527837"/>
                </a:lnTo>
                <a:lnTo>
                  <a:pt x="528840" y="333070"/>
                </a:lnTo>
                <a:lnTo>
                  <a:pt x="528076" y="323286"/>
                </a:lnTo>
                <a:lnTo>
                  <a:pt x="525591" y="314328"/>
                </a:lnTo>
                <a:lnTo>
                  <a:pt x="521206" y="306270"/>
                </a:lnTo>
                <a:lnTo>
                  <a:pt x="514743" y="299186"/>
                </a:lnTo>
                <a:lnTo>
                  <a:pt x="500538" y="289759"/>
                </a:lnTo>
                <a:lnTo>
                  <a:pt x="485463" y="285127"/>
                </a:lnTo>
                <a:close/>
              </a:path>
              <a:path w="529590" h="901064">
                <a:moveTo>
                  <a:pt x="144976" y="52222"/>
                </a:moveTo>
                <a:lnTo>
                  <a:pt x="106899" y="62975"/>
                </a:lnTo>
                <a:lnTo>
                  <a:pt x="91629" y="98297"/>
                </a:lnTo>
                <a:lnTo>
                  <a:pt x="91655" y="314328"/>
                </a:lnTo>
                <a:lnTo>
                  <a:pt x="91779" y="363833"/>
                </a:lnTo>
                <a:lnTo>
                  <a:pt x="91883" y="393115"/>
                </a:lnTo>
                <a:lnTo>
                  <a:pt x="91203" y="401374"/>
                </a:lnTo>
                <a:lnTo>
                  <a:pt x="88578" y="407120"/>
                </a:lnTo>
                <a:lnTo>
                  <a:pt x="83243" y="410157"/>
                </a:lnTo>
                <a:lnTo>
                  <a:pt x="74434" y="410286"/>
                </a:lnTo>
                <a:lnTo>
                  <a:pt x="405548" y="410286"/>
                </a:lnTo>
                <a:lnTo>
                  <a:pt x="405548" y="400817"/>
                </a:lnTo>
                <a:lnTo>
                  <a:pt x="312539" y="400817"/>
                </a:lnTo>
                <a:lnTo>
                  <a:pt x="305421" y="399075"/>
                </a:lnTo>
                <a:lnTo>
                  <a:pt x="305103" y="398348"/>
                </a:lnTo>
                <a:lnTo>
                  <a:pt x="184492" y="398348"/>
                </a:lnTo>
                <a:lnTo>
                  <a:pt x="184543" y="105384"/>
                </a:lnTo>
                <a:lnTo>
                  <a:pt x="168998" y="63906"/>
                </a:lnTo>
                <a:lnTo>
                  <a:pt x="157349" y="56028"/>
                </a:lnTo>
                <a:lnTo>
                  <a:pt x="144976" y="52222"/>
                </a:lnTo>
                <a:close/>
              </a:path>
              <a:path w="529590" h="901064">
                <a:moveTo>
                  <a:pt x="366686" y="47193"/>
                </a:moveTo>
                <a:lnTo>
                  <a:pt x="329367" y="72410"/>
                </a:lnTo>
                <a:lnTo>
                  <a:pt x="326402" y="400100"/>
                </a:lnTo>
                <a:lnTo>
                  <a:pt x="312539" y="400817"/>
                </a:lnTo>
                <a:lnTo>
                  <a:pt x="405548" y="400817"/>
                </a:lnTo>
                <a:lnTo>
                  <a:pt x="405613" y="90347"/>
                </a:lnTo>
                <a:lnTo>
                  <a:pt x="405633" y="87585"/>
                </a:lnTo>
                <a:lnTo>
                  <a:pt x="405370" y="83845"/>
                </a:lnTo>
                <a:lnTo>
                  <a:pt x="401708" y="69228"/>
                </a:lnTo>
                <a:lnTo>
                  <a:pt x="393448" y="57699"/>
                </a:lnTo>
                <a:lnTo>
                  <a:pt x="381478" y="50080"/>
                </a:lnTo>
                <a:lnTo>
                  <a:pt x="366686" y="47193"/>
                </a:lnTo>
                <a:close/>
              </a:path>
              <a:path w="529590" h="901064">
                <a:moveTo>
                  <a:pt x="256374" y="0"/>
                </a:moveTo>
                <a:lnTo>
                  <a:pt x="211029" y="28503"/>
                </a:lnTo>
                <a:lnTo>
                  <a:pt x="207504" y="398348"/>
                </a:lnTo>
                <a:lnTo>
                  <a:pt x="305103" y="398348"/>
                </a:lnTo>
                <a:lnTo>
                  <a:pt x="302799" y="393089"/>
                </a:lnTo>
                <a:lnTo>
                  <a:pt x="302448" y="381838"/>
                </a:lnTo>
                <a:lnTo>
                  <a:pt x="302322" y="49148"/>
                </a:lnTo>
                <a:lnTo>
                  <a:pt x="289079" y="13255"/>
                </a:lnTo>
                <a:lnTo>
                  <a:pt x="274661" y="3616"/>
                </a:lnTo>
                <a:lnTo>
                  <a:pt x="2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81815" y="4787021"/>
            <a:ext cx="2098041" cy="2066925"/>
          </a:xfrm>
          <a:custGeom>
            <a:avLst/>
            <a:gdLst/>
            <a:ahLst/>
            <a:cxnLst/>
            <a:rect l="l" t="t" r="r" b="b"/>
            <a:pathLst>
              <a:path w="2098040" h="2066925">
                <a:moveTo>
                  <a:pt x="1049020" y="2066925"/>
                </a:moveTo>
                <a:lnTo>
                  <a:pt x="1097038" y="2065861"/>
                </a:lnTo>
                <a:lnTo>
                  <a:pt x="1144502" y="2062701"/>
                </a:lnTo>
                <a:lnTo>
                  <a:pt x="1191366" y="2057490"/>
                </a:lnTo>
                <a:lnTo>
                  <a:pt x="1237583" y="2050274"/>
                </a:lnTo>
                <a:lnTo>
                  <a:pt x="1283107" y="2041098"/>
                </a:lnTo>
                <a:lnTo>
                  <a:pt x="1327892" y="2030008"/>
                </a:lnTo>
                <a:lnTo>
                  <a:pt x="1371891" y="2017050"/>
                </a:lnTo>
                <a:lnTo>
                  <a:pt x="1415058" y="2002268"/>
                </a:lnTo>
                <a:lnTo>
                  <a:pt x="1457347" y="1985710"/>
                </a:lnTo>
                <a:lnTo>
                  <a:pt x="1498711" y="1967419"/>
                </a:lnTo>
                <a:lnTo>
                  <a:pt x="1539105" y="1947443"/>
                </a:lnTo>
                <a:lnTo>
                  <a:pt x="1578482" y="1925826"/>
                </a:lnTo>
                <a:lnTo>
                  <a:pt x="1616795" y="1902614"/>
                </a:lnTo>
                <a:lnTo>
                  <a:pt x="1653998" y="1877853"/>
                </a:lnTo>
                <a:lnTo>
                  <a:pt x="1690046" y="1851589"/>
                </a:lnTo>
                <a:lnTo>
                  <a:pt x="1724891" y="1823866"/>
                </a:lnTo>
                <a:lnTo>
                  <a:pt x="1758488" y="1794731"/>
                </a:lnTo>
                <a:lnTo>
                  <a:pt x="1790790" y="1764230"/>
                </a:lnTo>
                <a:lnTo>
                  <a:pt x="1821751" y="1732406"/>
                </a:lnTo>
                <a:lnTo>
                  <a:pt x="1851324" y="1699308"/>
                </a:lnTo>
                <a:lnTo>
                  <a:pt x="1879464" y="1664979"/>
                </a:lnTo>
                <a:lnTo>
                  <a:pt x="1906124" y="1629466"/>
                </a:lnTo>
                <a:lnTo>
                  <a:pt x="1931257" y="1592814"/>
                </a:lnTo>
                <a:lnTo>
                  <a:pt x="1954818" y="1555069"/>
                </a:lnTo>
                <a:lnTo>
                  <a:pt x="1976760" y="1516277"/>
                </a:lnTo>
                <a:lnTo>
                  <a:pt x="1997037" y="1476482"/>
                </a:lnTo>
                <a:lnTo>
                  <a:pt x="2015603" y="1435731"/>
                </a:lnTo>
                <a:lnTo>
                  <a:pt x="2032411" y="1394070"/>
                </a:lnTo>
                <a:lnTo>
                  <a:pt x="2047414" y="1351543"/>
                </a:lnTo>
                <a:lnTo>
                  <a:pt x="2060568" y="1308197"/>
                </a:lnTo>
                <a:lnTo>
                  <a:pt x="2071825" y="1264076"/>
                </a:lnTo>
                <a:lnTo>
                  <a:pt x="2081139" y="1219228"/>
                </a:lnTo>
                <a:lnTo>
                  <a:pt x="2088463" y="1173696"/>
                </a:lnTo>
                <a:lnTo>
                  <a:pt x="2093753" y="1127528"/>
                </a:lnTo>
                <a:lnTo>
                  <a:pt x="2096960" y="1080768"/>
                </a:lnTo>
                <a:lnTo>
                  <a:pt x="2098040" y="1033462"/>
                </a:lnTo>
                <a:lnTo>
                  <a:pt x="2096960" y="986156"/>
                </a:lnTo>
                <a:lnTo>
                  <a:pt x="2093753" y="939396"/>
                </a:lnTo>
                <a:lnTo>
                  <a:pt x="2088463" y="893228"/>
                </a:lnTo>
                <a:lnTo>
                  <a:pt x="2081139" y="847696"/>
                </a:lnTo>
                <a:lnTo>
                  <a:pt x="2071825" y="802848"/>
                </a:lnTo>
                <a:lnTo>
                  <a:pt x="2060568" y="758727"/>
                </a:lnTo>
                <a:lnTo>
                  <a:pt x="2047414" y="715381"/>
                </a:lnTo>
                <a:lnTo>
                  <a:pt x="2032411" y="672854"/>
                </a:lnTo>
                <a:lnTo>
                  <a:pt x="2015603" y="631193"/>
                </a:lnTo>
                <a:lnTo>
                  <a:pt x="1997037" y="590442"/>
                </a:lnTo>
                <a:lnTo>
                  <a:pt x="1976760" y="550647"/>
                </a:lnTo>
                <a:lnTo>
                  <a:pt x="1954818" y="511855"/>
                </a:lnTo>
                <a:lnTo>
                  <a:pt x="1931257" y="474110"/>
                </a:lnTo>
                <a:lnTo>
                  <a:pt x="1906124" y="437458"/>
                </a:lnTo>
                <a:lnTo>
                  <a:pt x="1879464" y="401945"/>
                </a:lnTo>
                <a:lnTo>
                  <a:pt x="1851324" y="367616"/>
                </a:lnTo>
                <a:lnTo>
                  <a:pt x="1821751" y="334518"/>
                </a:lnTo>
                <a:lnTo>
                  <a:pt x="1790790" y="302694"/>
                </a:lnTo>
                <a:lnTo>
                  <a:pt x="1758488" y="272193"/>
                </a:lnTo>
                <a:lnTo>
                  <a:pt x="1724891" y="243058"/>
                </a:lnTo>
                <a:lnTo>
                  <a:pt x="1690046" y="215335"/>
                </a:lnTo>
                <a:lnTo>
                  <a:pt x="1653998" y="189071"/>
                </a:lnTo>
                <a:lnTo>
                  <a:pt x="1616795" y="164310"/>
                </a:lnTo>
                <a:lnTo>
                  <a:pt x="1578482" y="141098"/>
                </a:lnTo>
                <a:lnTo>
                  <a:pt x="1539105" y="119481"/>
                </a:lnTo>
                <a:lnTo>
                  <a:pt x="1498711" y="99505"/>
                </a:lnTo>
                <a:lnTo>
                  <a:pt x="1457347" y="81214"/>
                </a:lnTo>
                <a:lnTo>
                  <a:pt x="1415058" y="64656"/>
                </a:lnTo>
                <a:lnTo>
                  <a:pt x="1371891" y="49874"/>
                </a:lnTo>
                <a:lnTo>
                  <a:pt x="1327892" y="36916"/>
                </a:lnTo>
                <a:lnTo>
                  <a:pt x="1283107" y="25826"/>
                </a:lnTo>
                <a:lnTo>
                  <a:pt x="1237583" y="16650"/>
                </a:lnTo>
                <a:lnTo>
                  <a:pt x="1191366" y="9434"/>
                </a:lnTo>
                <a:lnTo>
                  <a:pt x="1144502" y="4223"/>
                </a:lnTo>
                <a:lnTo>
                  <a:pt x="1097038" y="1063"/>
                </a:lnTo>
                <a:lnTo>
                  <a:pt x="1049020" y="0"/>
                </a:lnTo>
                <a:lnTo>
                  <a:pt x="1001001" y="1063"/>
                </a:lnTo>
                <a:lnTo>
                  <a:pt x="953537" y="4223"/>
                </a:lnTo>
                <a:lnTo>
                  <a:pt x="906673" y="9434"/>
                </a:lnTo>
                <a:lnTo>
                  <a:pt x="860456" y="16650"/>
                </a:lnTo>
                <a:lnTo>
                  <a:pt x="814932" y="25826"/>
                </a:lnTo>
                <a:lnTo>
                  <a:pt x="770147" y="36916"/>
                </a:lnTo>
                <a:lnTo>
                  <a:pt x="726148" y="49874"/>
                </a:lnTo>
                <a:lnTo>
                  <a:pt x="682981" y="64656"/>
                </a:lnTo>
                <a:lnTo>
                  <a:pt x="640692" y="81214"/>
                </a:lnTo>
                <a:lnTo>
                  <a:pt x="599328" y="99505"/>
                </a:lnTo>
                <a:lnTo>
                  <a:pt x="558934" y="119481"/>
                </a:lnTo>
                <a:lnTo>
                  <a:pt x="519557" y="141098"/>
                </a:lnTo>
                <a:lnTo>
                  <a:pt x="481244" y="164310"/>
                </a:lnTo>
                <a:lnTo>
                  <a:pt x="444041" y="189071"/>
                </a:lnTo>
                <a:lnTo>
                  <a:pt x="407993" y="215335"/>
                </a:lnTo>
                <a:lnTo>
                  <a:pt x="373148" y="243058"/>
                </a:lnTo>
                <a:lnTo>
                  <a:pt x="339551" y="272193"/>
                </a:lnTo>
                <a:lnTo>
                  <a:pt x="307249" y="302694"/>
                </a:lnTo>
                <a:lnTo>
                  <a:pt x="276288" y="334518"/>
                </a:lnTo>
                <a:lnTo>
                  <a:pt x="246715" y="367616"/>
                </a:lnTo>
                <a:lnTo>
                  <a:pt x="218575" y="401945"/>
                </a:lnTo>
                <a:lnTo>
                  <a:pt x="191915" y="437458"/>
                </a:lnTo>
                <a:lnTo>
                  <a:pt x="166782" y="474110"/>
                </a:lnTo>
                <a:lnTo>
                  <a:pt x="143221" y="511855"/>
                </a:lnTo>
                <a:lnTo>
                  <a:pt x="121279" y="550647"/>
                </a:lnTo>
                <a:lnTo>
                  <a:pt x="101002" y="590442"/>
                </a:lnTo>
                <a:lnTo>
                  <a:pt x="82436" y="631193"/>
                </a:lnTo>
                <a:lnTo>
                  <a:pt x="65628" y="672854"/>
                </a:lnTo>
                <a:lnTo>
                  <a:pt x="50625" y="715381"/>
                </a:lnTo>
                <a:lnTo>
                  <a:pt x="37471" y="758727"/>
                </a:lnTo>
                <a:lnTo>
                  <a:pt x="26214" y="802848"/>
                </a:lnTo>
                <a:lnTo>
                  <a:pt x="16900" y="847696"/>
                </a:lnTo>
                <a:lnTo>
                  <a:pt x="9576" y="893228"/>
                </a:lnTo>
                <a:lnTo>
                  <a:pt x="4286" y="939396"/>
                </a:lnTo>
                <a:lnTo>
                  <a:pt x="1079" y="986156"/>
                </a:lnTo>
                <a:lnTo>
                  <a:pt x="0" y="1033462"/>
                </a:lnTo>
                <a:lnTo>
                  <a:pt x="1079" y="1080768"/>
                </a:lnTo>
                <a:lnTo>
                  <a:pt x="4286" y="1127528"/>
                </a:lnTo>
                <a:lnTo>
                  <a:pt x="9576" y="1173696"/>
                </a:lnTo>
                <a:lnTo>
                  <a:pt x="16900" y="1219228"/>
                </a:lnTo>
                <a:lnTo>
                  <a:pt x="26214" y="1264076"/>
                </a:lnTo>
                <a:lnTo>
                  <a:pt x="37471" y="1308197"/>
                </a:lnTo>
                <a:lnTo>
                  <a:pt x="50625" y="1351543"/>
                </a:lnTo>
                <a:lnTo>
                  <a:pt x="65628" y="1394070"/>
                </a:lnTo>
                <a:lnTo>
                  <a:pt x="82436" y="1435731"/>
                </a:lnTo>
                <a:lnTo>
                  <a:pt x="101002" y="1476482"/>
                </a:lnTo>
                <a:lnTo>
                  <a:pt x="121279" y="1516277"/>
                </a:lnTo>
                <a:lnTo>
                  <a:pt x="143221" y="1555069"/>
                </a:lnTo>
                <a:lnTo>
                  <a:pt x="166782" y="1592814"/>
                </a:lnTo>
                <a:lnTo>
                  <a:pt x="191915" y="1629466"/>
                </a:lnTo>
                <a:lnTo>
                  <a:pt x="218575" y="1664979"/>
                </a:lnTo>
                <a:lnTo>
                  <a:pt x="246715" y="1699308"/>
                </a:lnTo>
                <a:lnTo>
                  <a:pt x="276288" y="1732406"/>
                </a:lnTo>
                <a:lnTo>
                  <a:pt x="307249" y="1764230"/>
                </a:lnTo>
                <a:lnTo>
                  <a:pt x="339551" y="1794731"/>
                </a:lnTo>
                <a:lnTo>
                  <a:pt x="373148" y="1823866"/>
                </a:lnTo>
                <a:lnTo>
                  <a:pt x="407993" y="1851589"/>
                </a:lnTo>
                <a:lnTo>
                  <a:pt x="444041" y="1877853"/>
                </a:lnTo>
                <a:lnTo>
                  <a:pt x="481244" y="1902614"/>
                </a:lnTo>
                <a:lnTo>
                  <a:pt x="519557" y="1925826"/>
                </a:lnTo>
                <a:lnTo>
                  <a:pt x="558934" y="1947443"/>
                </a:lnTo>
                <a:lnTo>
                  <a:pt x="599328" y="1967419"/>
                </a:lnTo>
                <a:lnTo>
                  <a:pt x="640692" y="1985710"/>
                </a:lnTo>
                <a:lnTo>
                  <a:pt x="682981" y="2002268"/>
                </a:lnTo>
                <a:lnTo>
                  <a:pt x="726148" y="2017050"/>
                </a:lnTo>
                <a:lnTo>
                  <a:pt x="770147" y="2030008"/>
                </a:lnTo>
                <a:lnTo>
                  <a:pt x="814932" y="2041098"/>
                </a:lnTo>
                <a:lnTo>
                  <a:pt x="860456" y="2050274"/>
                </a:lnTo>
                <a:lnTo>
                  <a:pt x="906673" y="2057490"/>
                </a:lnTo>
                <a:lnTo>
                  <a:pt x="953537" y="2062701"/>
                </a:lnTo>
                <a:lnTo>
                  <a:pt x="1001001" y="2065861"/>
                </a:lnTo>
                <a:lnTo>
                  <a:pt x="1049020" y="2066925"/>
                </a:lnTo>
                <a:close/>
              </a:path>
            </a:pathLst>
          </a:custGeom>
          <a:ln w="10668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17648" y="8072732"/>
            <a:ext cx="1211580" cy="656591"/>
          </a:xfrm>
          <a:custGeom>
            <a:avLst/>
            <a:gdLst/>
            <a:ahLst/>
            <a:cxnLst/>
            <a:rect l="l" t="t" r="r" b="b"/>
            <a:pathLst>
              <a:path w="1211579" h="656590">
                <a:moveTo>
                  <a:pt x="163644" y="323319"/>
                </a:moveTo>
                <a:lnTo>
                  <a:pt x="135826" y="363512"/>
                </a:lnTo>
                <a:lnTo>
                  <a:pt x="117830" y="453407"/>
                </a:lnTo>
                <a:lnTo>
                  <a:pt x="49709" y="454941"/>
                </a:lnTo>
                <a:lnTo>
                  <a:pt x="14728" y="465683"/>
                </a:lnTo>
                <a:lnTo>
                  <a:pt x="1841" y="494839"/>
                </a:lnTo>
                <a:lnTo>
                  <a:pt x="0" y="551616"/>
                </a:lnTo>
                <a:lnTo>
                  <a:pt x="15341" y="609400"/>
                </a:lnTo>
                <a:lnTo>
                  <a:pt x="49091" y="640797"/>
                </a:lnTo>
                <a:lnTo>
                  <a:pt x="82842" y="653784"/>
                </a:lnTo>
                <a:lnTo>
                  <a:pt x="98183" y="656340"/>
                </a:lnTo>
                <a:lnTo>
                  <a:pt x="1001547" y="656340"/>
                </a:lnTo>
                <a:lnTo>
                  <a:pt x="1068067" y="642627"/>
                </a:lnTo>
                <a:lnTo>
                  <a:pt x="1133561" y="601848"/>
                </a:lnTo>
                <a:lnTo>
                  <a:pt x="1161988" y="571477"/>
                </a:lnTo>
                <a:lnTo>
                  <a:pt x="1185434" y="534542"/>
                </a:lnTo>
                <a:lnTo>
                  <a:pt x="1202325" y="491110"/>
                </a:lnTo>
                <a:lnTo>
                  <a:pt x="1211088" y="441249"/>
                </a:lnTo>
                <a:lnTo>
                  <a:pt x="1210146" y="385026"/>
                </a:lnTo>
                <a:lnTo>
                  <a:pt x="1204321" y="355223"/>
                </a:lnTo>
                <a:lnTo>
                  <a:pt x="327291" y="355223"/>
                </a:lnTo>
                <a:lnTo>
                  <a:pt x="220920" y="323625"/>
                </a:lnTo>
                <a:lnTo>
                  <a:pt x="163644" y="323319"/>
                </a:lnTo>
                <a:close/>
              </a:path>
              <a:path w="1211579" h="656590">
                <a:moveTo>
                  <a:pt x="630464" y="0"/>
                </a:moveTo>
                <a:lnTo>
                  <a:pt x="477862" y="41013"/>
                </a:lnTo>
                <a:lnTo>
                  <a:pt x="368948" y="115724"/>
                </a:lnTo>
                <a:lnTo>
                  <a:pt x="326677" y="220887"/>
                </a:lnTo>
                <a:lnTo>
                  <a:pt x="322355" y="314666"/>
                </a:lnTo>
                <a:lnTo>
                  <a:pt x="327291" y="355223"/>
                </a:lnTo>
                <a:lnTo>
                  <a:pt x="1204321" y="355223"/>
                </a:lnTo>
                <a:lnTo>
                  <a:pt x="1197927" y="322508"/>
                </a:lnTo>
                <a:lnTo>
                  <a:pt x="1180382" y="281874"/>
                </a:lnTo>
                <a:lnTo>
                  <a:pt x="1153954" y="249001"/>
                </a:lnTo>
                <a:lnTo>
                  <a:pt x="1147325" y="243959"/>
                </a:lnTo>
                <a:lnTo>
                  <a:pt x="818260" y="243959"/>
                </a:lnTo>
                <a:lnTo>
                  <a:pt x="768751" y="82446"/>
                </a:lnTo>
                <a:lnTo>
                  <a:pt x="716789" y="7469"/>
                </a:lnTo>
                <a:lnTo>
                  <a:pt x="630464" y="0"/>
                </a:lnTo>
                <a:close/>
              </a:path>
              <a:path w="1211579" h="656590">
                <a:moveTo>
                  <a:pt x="996006" y="188036"/>
                </a:moveTo>
                <a:lnTo>
                  <a:pt x="952608" y="188656"/>
                </a:lnTo>
                <a:lnTo>
                  <a:pt x="911304" y="194912"/>
                </a:lnTo>
                <a:lnTo>
                  <a:pt x="873926" y="206451"/>
                </a:lnTo>
                <a:lnTo>
                  <a:pt x="818260" y="243959"/>
                </a:lnTo>
                <a:lnTo>
                  <a:pt x="1147325" y="243959"/>
                </a:lnTo>
                <a:lnTo>
                  <a:pt x="1120473" y="223535"/>
                </a:lnTo>
                <a:lnTo>
                  <a:pt x="1081768" y="205121"/>
                </a:lnTo>
                <a:lnTo>
                  <a:pt x="1039669" y="193406"/>
                </a:lnTo>
                <a:lnTo>
                  <a:pt x="996006" y="188036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17648" y="8072732"/>
            <a:ext cx="1211580" cy="656591"/>
          </a:xfrm>
          <a:custGeom>
            <a:avLst/>
            <a:gdLst/>
            <a:ahLst/>
            <a:cxnLst/>
            <a:rect l="l" t="t" r="r" b="b"/>
            <a:pathLst>
              <a:path w="1211579" h="656590">
                <a:moveTo>
                  <a:pt x="98183" y="656340"/>
                </a:moveTo>
                <a:lnTo>
                  <a:pt x="1001547" y="656340"/>
                </a:lnTo>
                <a:lnTo>
                  <a:pt x="1034148" y="652901"/>
                </a:lnTo>
                <a:lnTo>
                  <a:pt x="1101730" y="625587"/>
                </a:lnTo>
                <a:lnTo>
                  <a:pt x="1133561" y="601848"/>
                </a:lnTo>
                <a:lnTo>
                  <a:pt x="1161988" y="571477"/>
                </a:lnTo>
                <a:lnTo>
                  <a:pt x="1185434" y="534542"/>
                </a:lnTo>
                <a:lnTo>
                  <a:pt x="1202325" y="491110"/>
                </a:lnTo>
                <a:lnTo>
                  <a:pt x="1211088" y="441249"/>
                </a:lnTo>
                <a:lnTo>
                  <a:pt x="1210146" y="385026"/>
                </a:lnTo>
                <a:lnTo>
                  <a:pt x="1197927" y="322508"/>
                </a:lnTo>
                <a:lnTo>
                  <a:pt x="1180382" y="281874"/>
                </a:lnTo>
                <a:lnTo>
                  <a:pt x="1153954" y="249001"/>
                </a:lnTo>
                <a:lnTo>
                  <a:pt x="1120473" y="223535"/>
                </a:lnTo>
                <a:lnTo>
                  <a:pt x="1081768" y="205121"/>
                </a:lnTo>
                <a:lnTo>
                  <a:pt x="1039669" y="193406"/>
                </a:lnTo>
                <a:lnTo>
                  <a:pt x="996006" y="188036"/>
                </a:lnTo>
                <a:lnTo>
                  <a:pt x="952608" y="188656"/>
                </a:lnTo>
                <a:lnTo>
                  <a:pt x="911304" y="194912"/>
                </a:lnTo>
                <a:lnTo>
                  <a:pt x="873926" y="206451"/>
                </a:lnTo>
                <a:lnTo>
                  <a:pt x="842301" y="222918"/>
                </a:lnTo>
                <a:lnTo>
                  <a:pt x="818260" y="243959"/>
                </a:lnTo>
                <a:lnTo>
                  <a:pt x="768751" y="82446"/>
                </a:lnTo>
                <a:lnTo>
                  <a:pt x="716789" y="7469"/>
                </a:lnTo>
                <a:lnTo>
                  <a:pt x="630464" y="0"/>
                </a:lnTo>
                <a:lnTo>
                  <a:pt x="477862" y="41013"/>
                </a:lnTo>
                <a:lnTo>
                  <a:pt x="368948" y="115724"/>
                </a:lnTo>
                <a:lnTo>
                  <a:pt x="326677" y="220887"/>
                </a:lnTo>
                <a:lnTo>
                  <a:pt x="322355" y="314666"/>
                </a:lnTo>
                <a:lnTo>
                  <a:pt x="327291" y="355223"/>
                </a:lnTo>
                <a:lnTo>
                  <a:pt x="220920" y="323625"/>
                </a:lnTo>
                <a:lnTo>
                  <a:pt x="163644" y="323319"/>
                </a:lnTo>
                <a:lnTo>
                  <a:pt x="135826" y="363512"/>
                </a:lnTo>
                <a:lnTo>
                  <a:pt x="117830" y="453407"/>
                </a:lnTo>
                <a:lnTo>
                  <a:pt x="49709" y="454941"/>
                </a:lnTo>
                <a:lnTo>
                  <a:pt x="14728" y="465683"/>
                </a:lnTo>
                <a:lnTo>
                  <a:pt x="1841" y="494839"/>
                </a:lnTo>
                <a:lnTo>
                  <a:pt x="0" y="551616"/>
                </a:lnTo>
                <a:lnTo>
                  <a:pt x="15341" y="609400"/>
                </a:lnTo>
                <a:lnTo>
                  <a:pt x="49091" y="640797"/>
                </a:lnTo>
                <a:lnTo>
                  <a:pt x="82842" y="653784"/>
                </a:lnTo>
                <a:lnTo>
                  <a:pt x="98183" y="656340"/>
                </a:lnTo>
              </a:path>
            </a:pathLst>
          </a:custGeom>
          <a:ln w="787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17648" y="8072732"/>
            <a:ext cx="1211580" cy="656591"/>
          </a:xfrm>
          <a:custGeom>
            <a:avLst/>
            <a:gdLst/>
            <a:ahLst/>
            <a:cxnLst/>
            <a:rect l="l" t="t" r="r" b="b"/>
            <a:pathLst>
              <a:path w="1211579" h="656590">
                <a:moveTo>
                  <a:pt x="163644" y="323319"/>
                </a:moveTo>
                <a:lnTo>
                  <a:pt x="135826" y="363512"/>
                </a:lnTo>
                <a:lnTo>
                  <a:pt x="117830" y="453407"/>
                </a:lnTo>
                <a:lnTo>
                  <a:pt x="49709" y="454941"/>
                </a:lnTo>
                <a:lnTo>
                  <a:pt x="14728" y="465683"/>
                </a:lnTo>
                <a:lnTo>
                  <a:pt x="1841" y="494839"/>
                </a:lnTo>
                <a:lnTo>
                  <a:pt x="0" y="551616"/>
                </a:lnTo>
                <a:lnTo>
                  <a:pt x="15341" y="609400"/>
                </a:lnTo>
                <a:lnTo>
                  <a:pt x="49091" y="640797"/>
                </a:lnTo>
                <a:lnTo>
                  <a:pt x="82842" y="653784"/>
                </a:lnTo>
                <a:lnTo>
                  <a:pt x="98183" y="656340"/>
                </a:lnTo>
                <a:lnTo>
                  <a:pt x="1001547" y="656340"/>
                </a:lnTo>
                <a:lnTo>
                  <a:pt x="1068067" y="642627"/>
                </a:lnTo>
                <a:lnTo>
                  <a:pt x="1133561" y="601848"/>
                </a:lnTo>
                <a:lnTo>
                  <a:pt x="1161988" y="571477"/>
                </a:lnTo>
                <a:lnTo>
                  <a:pt x="1185434" y="534542"/>
                </a:lnTo>
                <a:lnTo>
                  <a:pt x="1202325" y="491110"/>
                </a:lnTo>
                <a:lnTo>
                  <a:pt x="1211088" y="441249"/>
                </a:lnTo>
                <a:lnTo>
                  <a:pt x="1210146" y="385026"/>
                </a:lnTo>
                <a:lnTo>
                  <a:pt x="1204321" y="355223"/>
                </a:lnTo>
                <a:lnTo>
                  <a:pt x="327291" y="355223"/>
                </a:lnTo>
                <a:lnTo>
                  <a:pt x="220920" y="323625"/>
                </a:lnTo>
                <a:lnTo>
                  <a:pt x="163644" y="323319"/>
                </a:lnTo>
                <a:close/>
              </a:path>
              <a:path w="1211579" h="656590">
                <a:moveTo>
                  <a:pt x="630464" y="0"/>
                </a:moveTo>
                <a:lnTo>
                  <a:pt x="477862" y="41013"/>
                </a:lnTo>
                <a:lnTo>
                  <a:pt x="368948" y="115724"/>
                </a:lnTo>
                <a:lnTo>
                  <a:pt x="326677" y="220887"/>
                </a:lnTo>
                <a:lnTo>
                  <a:pt x="322355" y="314666"/>
                </a:lnTo>
                <a:lnTo>
                  <a:pt x="327291" y="355223"/>
                </a:lnTo>
                <a:lnTo>
                  <a:pt x="1204321" y="355223"/>
                </a:lnTo>
                <a:lnTo>
                  <a:pt x="1197927" y="322508"/>
                </a:lnTo>
                <a:lnTo>
                  <a:pt x="1180382" y="281874"/>
                </a:lnTo>
                <a:lnTo>
                  <a:pt x="1153954" y="249001"/>
                </a:lnTo>
                <a:lnTo>
                  <a:pt x="1147325" y="243959"/>
                </a:lnTo>
                <a:lnTo>
                  <a:pt x="818260" y="243959"/>
                </a:lnTo>
                <a:lnTo>
                  <a:pt x="768751" y="82446"/>
                </a:lnTo>
                <a:lnTo>
                  <a:pt x="716789" y="7469"/>
                </a:lnTo>
                <a:lnTo>
                  <a:pt x="630464" y="0"/>
                </a:lnTo>
                <a:close/>
              </a:path>
              <a:path w="1211579" h="656590">
                <a:moveTo>
                  <a:pt x="996006" y="188036"/>
                </a:moveTo>
                <a:lnTo>
                  <a:pt x="952608" y="188656"/>
                </a:lnTo>
                <a:lnTo>
                  <a:pt x="911304" y="194912"/>
                </a:lnTo>
                <a:lnTo>
                  <a:pt x="873926" y="206451"/>
                </a:lnTo>
                <a:lnTo>
                  <a:pt x="818260" y="243959"/>
                </a:lnTo>
                <a:lnTo>
                  <a:pt x="1147325" y="243959"/>
                </a:lnTo>
                <a:lnTo>
                  <a:pt x="1120473" y="223535"/>
                </a:lnTo>
                <a:lnTo>
                  <a:pt x="1081768" y="205121"/>
                </a:lnTo>
                <a:lnTo>
                  <a:pt x="1039669" y="193406"/>
                </a:lnTo>
                <a:lnTo>
                  <a:pt x="996006" y="1880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31849" y="8735637"/>
            <a:ext cx="445134" cy="412751"/>
          </a:xfrm>
          <a:custGeom>
            <a:avLst/>
            <a:gdLst/>
            <a:ahLst/>
            <a:cxnLst/>
            <a:rect l="l" t="t" r="r" b="b"/>
            <a:pathLst>
              <a:path w="445134" h="412750">
                <a:moveTo>
                  <a:pt x="379666" y="0"/>
                </a:moveTo>
                <a:lnTo>
                  <a:pt x="157111" y="26174"/>
                </a:lnTo>
                <a:lnTo>
                  <a:pt x="91643" y="150545"/>
                </a:lnTo>
                <a:lnTo>
                  <a:pt x="183286" y="150545"/>
                </a:lnTo>
                <a:lnTo>
                  <a:pt x="0" y="412394"/>
                </a:lnTo>
                <a:lnTo>
                  <a:pt x="445122" y="98183"/>
                </a:lnTo>
                <a:lnTo>
                  <a:pt x="327304" y="91630"/>
                </a:lnTo>
                <a:lnTo>
                  <a:pt x="3796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39171" y="7679846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5" h="1757045">
                <a:moveTo>
                  <a:pt x="891667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4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7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7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66595" y="2658715"/>
            <a:ext cx="1068706" cy="897254"/>
          </a:xfrm>
          <a:custGeom>
            <a:avLst/>
            <a:gdLst/>
            <a:ahLst/>
            <a:cxnLst/>
            <a:rect l="l" t="t" r="r" b="b"/>
            <a:pathLst>
              <a:path w="1068704" h="897254">
                <a:moveTo>
                  <a:pt x="917181" y="403313"/>
                </a:moveTo>
                <a:lnTo>
                  <a:pt x="151371" y="403313"/>
                </a:lnTo>
                <a:lnTo>
                  <a:pt x="151371" y="897254"/>
                </a:lnTo>
                <a:lnTo>
                  <a:pt x="917181" y="897254"/>
                </a:lnTo>
                <a:lnTo>
                  <a:pt x="917181" y="403313"/>
                </a:lnTo>
                <a:close/>
              </a:path>
              <a:path w="1068704" h="897254">
                <a:moveTo>
                  <a:pt x="327634" y="11429"/>
                </a:moveTo>
                <a:lnTo>
                  <a:pt x="241909" y="11429"/>
                </a:lnTo>
                <a:lnTo>
                  <a:pt x="241909" y="220700"/>
                </a:lnTo>
                <a:lnTo>
                  <a:pt x="0" y="403313"/>
                </a:lnTo>
                <a:lnTo>
                  <a:pt x="1068539" y="403313"/>
                </a:lnTo>
                <a:lnTo>
                  <a:pt x="740894" y="155981"/>
                </a:lnTo>
                <a:lnTo>
                  <a:pt x="327634" y="155981"/>
                </a:lnTo>
                <a:lnTo>
                  <a:pt x="327634" y="11429"/>
                </a:lnTo>
                <a:close/>
              </a:path>
              <a:path w="1068704" h="897254">
                <a:moveTo>
                  <a:pt x="534263" y="0"/>
                </a:moveTo>
                <a:lnTo>
                  <a:pt x="327634" y="155981"/>
                </a:lnTo>
                <a:lnTo>
                  <a:pt x="740894" y="155981"/>
                </a:lnTo>
                <a:lnTo>
                  <a:pt x="534263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66595" y="2658715"/>
            <a:ext cx="1068706" cy="897254"/>
          </a:xfrm>
          <a:custGeom>
            <a:avLst/>
            <a:gdLst/>
            <a:ahLst/>
            <a:cxnLst/>
            <a:rect l="l" t="t" r="r" b="b"/>
            <a:pathLst>
              <a:path w="1068704" h="897254">
                <a:moveTo>
                  <a:pt x="1068539" y="403313"/>
                </a:moveTo>
                <a:lnTo>
                  <a:pt x="534263" y="0"/>
                </a:lnTo>
                <a:lnTo>
                  <a:pt x="327634" y="155981"/>
                </a:lnTo>
                <a:lnTo>
                  <a:pt x="327634" y="11429"/>
                </a:lnTo>
                <a:lnTo>
                  <a:pt x="241909" y="11429"/>
                </a:lnTo>
                <a:lnTo>
                  <a:pt x="241909" y="220700"/>
                </a:lnTo>
                <a:lnTo>
                  <a:pt x="0" y="403313"/>
                </a:lnTo>
                <a:lnTo>
                  <a:pt x="151371" y="403313"/>
                </a:lnTo>
                <a:lnTo>
                  <a:pt x="151371" y="897254"/>
                </a:lnTo>
                <a:lnTo>
                  <a:pt x="917181" y="897254"/>
                </a:lnTo>
                <a:lnTo>
                  <a:pt x="917181" y="403313"/>
                </a:lnTo>
                <a:lnTo>
                  <a:pt x="1068539" y="403313"/>
                </a:lnTo>
              </a:path>
            </a:pathLst>
          </a:custGeom>
          <a:ln w="514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66595" y="2658715"/>
            <a:ext cx="1068706" cy="897254"/>
          </a:xfrm>
          <a:custGeom>
            <a:avLst/>
            <a:gdLst/>
            <a:ahLst/>
            <a:cxnLst/>
            <a:rect l="l" t="t" r="r" b="b"/>
            <a:pathLst>
              <a:path w="1068704" h="897254">
                <a:moveTo>
                  <a:pt x="917181" y="403313"/>
                </a:moveTo>
                <a:lnTo>
                  <a:pt x="151371" y="403313"/>
                </a:lnTo>
                <a:lnTo>
                  <a:pt x="151371" y="897254"/>
                </a:lnTo>
                <a:lnTo>
                  <a:pt x="917181" y="897254"/>
                </a:lnTo>
                <a:lnTo>
                  <a:pt x="917181" y="403313"/>
                </a:lnTo>
                <a:close/>
              </a:path>
              <a:path w="1068704" h="897254">
                <a:moveTo>
                  <a:pt x="327634" y="11429"/>
                </a:moveTo>
                <a:lnTo>
                  <a:pt x="241909" y="11429"/>
                </a:lnTo>
                <a:lnTo>
                  <a:pt x="241909" y="220700"/>
                </a:lnTo>
                <a:lnTo>
                  <a:pt x="0" y="403313"/>
                </a:lnTo>
                <a:lnTo>
                  <a:pt x="1068539" y="403313"/>
                </a:lnTo>
                <a:lnTo>
                  <a:pt x="740894" y="155981"/>
                </a:lnTo>
                <a:lnTo>
                  <a:pt x="327634" y="155981"/>
                </a:lnTo>
                <a:lnTo>
                  <a:pt x="327634" y="11429"/>
                </a:lnTo>
                <a:close/>
              </a:path>
              <a:path w="1068704" h="897254">
                <a:moveTo>
                  <a:pt x="534263" y="0"/>
                </a:moveTo>
                <a:lnTo>
                  <a:pt x="327634" y="155981"/>
                </a:lnTo>
                <a:lnTo>
                  <a:pt x="740894" y="155981"/>
                </a:lnTo>
                <a:lnTo>
                  <a:pt x="53426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39171" y="2279028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5" h="1757045">
                <a:moveTo>
                  <a:pt x="891667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4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7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7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01044" y="4925363"/>
            <a:ext cx="1019175" cy="107315"/>
          </a:xfrm>
          <a:custGeom>
            <a:avLst/>
            <a:gdLst/>
            <a:ahLst/>
            <a:cxnLst/>
            <a:rect l="l" t="t" r="r" b="b"/>
            <a:pathLst>
              <a:path w="1019175" h="107314">
                <a:moveTo>
                  <a:pt x="1018895" y="106883"/>
                </a:moveTo>
                <a:lnTo>
                  <a:pt x="0" y="106883"/>
                </a:lnTo>
                <a:lnTo>
                  <a:pt x="0" y="0"/>
                </a:lnTo>
                <a:lnTo>
                  <a:pt x="1018895" y="0"/>
                </a:lnTo>
                <a:lnTo>
                  <a:pt x="1018895" y="10688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45364" y="3943716"/>
            <a:ext cx="256540" cy="104138"/>
          </a:xfrm>
          <a:custGeom>
            <a:avLst/>
            <a:gdLst/>
            <a:ahLst/>
            <a:cxnLst/>
            <a:rect l="l" t="t" r="r" b="b"/>
            <a:pathLst>
              <a:path w="256539" h="104139">
                <a:moveTo>
                  <a:pt x="256324" y="0"/>
                </a:moveTo>
                <a:lnTo>
                  <a:pt x="58572" y="0"/>
                </a:lnTo>
                <a:lnTo>
                  <a:pt x="0" y="103733"/>
                </a:lnTo>
                <a:lnTo>
                  <a:pt x="197751" y="103733"/>
                </a:lnTo>
                <a:lnTo>
                  <a:pt x="256324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5364" y="3943716"/>
            <a:ext cx="256540" cy="104138"/>
          </a:xfrm>
          <a:custGeom>
            <a:avLst/>
            <a:gdLst/>
            <a:ahLst/>
            <a:cxnLst/>
            <a:rect l="l" t="t" r="r" b="b"/>
            <a:pathLst>
              <a:path w="256539" h="104139">
                <a:moveTo>
                  <a:pt x="0" y="103733"/>
                </a:moveTo>
                <a:lnTo>
                  <a:pt x="197751" y="103733"/>
                </a:lnTo>
                <a:lnTo>
                  <a:pt x="256324" y="0"/>
                </a:lnTo>
                <a:lnTo>
                  <a:pt x="58572" y="0"/>
                </a:lnTo>
                <a:lnTo>
                  <a:pt x="0" y="10373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5370" y="4047449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0" y="982662"/>
                </a:moveTo>
                <a:lnTo>
                  <a:pt x="197751" y="982662"/>
                </a:lnTo>
                <a:lnTo>
                  <a:pt x="197751" y="0"/>
                </a:lnTo>
                <a:lnTo>
                  <a:pt x="0" y="0"/>
                </a:lnTo>
                <a:lnTo>
                  <a:pt x="0" y="982662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45364" y="4047453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197751" y="0"/>
                </a:moveTo>
                <a:lnTo>
                  <a:pt x="0" y="0"/>
                </a:lnTo>
                <a:lnTo>
                  <a:pt x="0" y="982662"/>
                </a:lnTo>
                <a:lnTo>
                  <a:pt x="197751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45364" y="4047453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0" y="982662"/>
                </a:moveTo>
                <a:lnTo>
                  <a:pt x="197751" y="0"/>
                </a:lnTo>
                <a:lnTo>
                  <a:pt x="0" y="0"/>
                </a:lnTo>
                <a:lnTo>
                  <a:pt x="0" y="982662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43121" y="3943717"/>
            <a:ext cx="116204" cy="1086485"/>
          </a:xfrm>
          <a:custGeom>
            <a:avLst/>
            <a:gdLst/>
            <a:ahLst/>
            <a:cxnLst/>
            <a:rect l="l" t="t" r="r" b="b"/>
            <a:pathLst>
              <a:path w="116204" h="1086485">
                <a:moveTo>
                  <a:pt x="58572" y="0"/>
                </a:moveTo>
                <a:lnTo>
                  <a:pt x="0" y="103733"/>
                </a:lnTo>
                <a:lnTo>
                  <a:pt x="0" y="1086396"/>
                </a:lnTo>
                <a:lnTo>
                  <a:pt x="115760" y="1086396"/>
                </a:lnTo>
                <a:lnTo>
                  <a:pt x="115760" y="103733"/>
                </a:lnTo>
                <a:lnTo>
                  <a:pt x="58572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43121" y="3943717"/>
            <a:ext cx="116204" cy="1086485"/>
          </a:xfrm>
          <a:custGeom>
            <a:avLst/>
            <a:gdLst/>
            <a:ahLst/>
            <a:cxnLst/>
            <a:rect l="l" t="t" r="r" b="b"/>
            <a:pathLst>
              <a:path w="116204" h="1086485">
                <a:moveTo>
                  <a:pt x="0" y="103733"/>
                </a:moveTo>
                <a:lnTo>
                  <a:pt x="0" y="1086396"/>
                </a:lnTo>
                <a:lnTo>
                  <a:pt x="115760" y="1086396"/>
                </a:lnTo>
                <a:lnTo>
                  <a:pt x="115760" y="103733"/>
                </a:lnTo>
                <a:lnTo>
                  <a:pt x="58572" y="0"/>
                </a:lnTo>
                <a:lnTo>
                  <a:pt x="0" y="10373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90629" y="3885991"/>
            <a:ext cx="99694" cy="808356"/>
          </a:xfrm>
          <a:custGeom>
            <a:avLst/>
            <a:gdLst/>
            <a:ahLst/>
            <a:cxnLst/>
            <a:rect l="l" t="t" r="r" b="b"/>
            <a:pathLst>
              <a:path w="99695" h="808354">
                <a:moveTo>
                  <a:pt x="0" y="808278"/>
                </a:moveTo>
                <a:lnTo>
                  <a:pt x="99593" y="808278"/>
                </a:lnTo>
                <a:lnTo>
                  <a:pt x="99593" y="0"/>
                </a:lnTo>
                <a:lnTo>
                  <a:pt x="0" y="0"/>
                </a:lnTo>
                <a:lnTo>
                  <a:pt x="0" y="808278"/>
                </a:lnTo>
              </a:path>
            </a:pathLst>
          </a:custGeom>
          <a:solidFill>
            <a:srgbClr val="AB0F24"/>
          </a:solidFill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33656" y="3885991"/>
            <a:ext cx="157481" cy="808356"/>
          </a:xfrm>
          <a:custGeom>
            <a:avLst/>
            <a:gdLst/>
            <a:ahLst/>
            <a:cxnLst/>
            <a:rect l="l" t="t" r="r" b="b"/>
            <a:pathLst>
              <a:path w="157479" h="808354">
                <a:moveTo>
                  <a:pt x="0" y="808278"/>
                </a:moveTo>
                <a:lnTo>
                  <a:pt x="156984" y="808278"/>
                </a:lnTo>
                <a:lnTo>
                  <a:pt x="156984" y="0"/>
                </a:lnTo>
                <a:lnTo>
                  <a:pt x="0" y="0"/>
                </a:lnTo>
                <a:lnTo>
                  <a:pt x="0" y="808278"/>
                </a:lnTo>
              </a:path>
            </a:pathLst>
          </a:custGeom>
          <a:ln w="274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33649" y="3885987"/>
            <a:ext cx="152400" cy="808356"/>
          </a:xfrm>
          <a:custGeom>
            <a:avLst/>
            <a:gdLst/>
            <a:ahLst/>
            <a:cxnLst/>
            <a:rect l="l" t="t" r="r" b="b"/>
            <a:pathLst>
              <a:path w="152400" h="808354">
                <a:moveTo>
                  <a:pt x="151879" y="0"/>
                </a:moveTo>
                <a:lnTo>
                  <a:pt x="0" y="0"/>
                </a:lnTo>
                <a:lnTo>
                  <a:pt x="0" y="808278"/>
                </a:lnTo>
                <a:lnTo>
                  <a:pt x="151879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33649" y="3885987"/>
            <a:ext cx="152400" cy="808356"/>
          </a:xfrm>
          <a:custGeom>
            <a:avLst/>
            <a:gdLst/>
            <a:ahLst/>
            <a:cxnLst/>
            <a:rect l="l" t="t" r="r" b="b"/>
            <a:pathLst>
              <a:path w="152400" h="808354">
                <a:moveTo>
                  <a:pt x="0" y="0"/>
                </a:moveTo>
                <a:lnTo>
                  <a:pt x="0" y="808278"/>
                </a:lnTo>
                <a:lnTo>
                  <a:pt x="151879" y="0"/>
                </a:lnTo>
                <a:lnTo>
                  <a:pt x="0" y="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96983" y="4254219"/>
            <a:ext cx="121920" cy="775970"/>
          </a:xfrm>
          <a:custGeom>
            <a:avLst/>
            <a:gdLst/>
            <a:ahLst/>
            <a:cxnLst/>
            <a:rect l="l" t="t" r="r" b="b"/>
            <a:pathLst>
              <a:path w="121920" h="775970">
                <a:moveTo>
                  <a:pt x="0" y="775893"/>
                </a:moveTo>
                <a:lnTo>
                  <a:pt x="121691" y="775893"/>
                </a:lnTo>
                <a:lnTo>
                  <a:pt x="121691" y="0"/>
                </a:lnTo>
                <a:lnTo>
                  <a:pt x="0" y="0"/>
                </a:lnTo>
                <a:lnTo>
                  <a:pt x="0" y="77589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05174" y="4254219"/>
            <a:ext cx="192405" cy="775970"/>
          </a:xfrm>
          <a:custGeom>
            <a:avLst/>
            <a:gdLst/>
            <a:ahLst/>
            <a:cxnLst/>
            <a:rect l="l" t="t" r="r" b="b"/>
            <a:pathLst>
              <a:path w="192404" h="775970">
                <a:moveTo>
                  <a:pt x="0" y="775893"/>
                </a:moveTo>
                <a:lnTo>
                  <a:pt x="191808" y="775893"/>
                </a:lnTo>
                <a:lnTo>
                  <a:pt x="191808" y="0"/>
                </a:lnTo>
                <a:lnTo>
                  <a:pt x="0" y="0"/>
                </a:lnTo>
                <a:lnTo>
                  <a:pt x="0" y="77589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05179" y="4254215"/>
            <a:ext cx="186055" cy="775970"/>
          </a:xfrm>
          <a:custGeom>
            <a:avLst/>
            <a:gdLst/>
            <a:ahLst/>
            <a:cxnLst/>
            <a:rect l="l" t="t" r="r" b="b"/>
            <a:pathLst>
              <a:path w="186054" h="775970">
                <a:moveTo>
                  <a:pt x="185597" y="0"/>
                </a:moveTo>
                <a:lnTo>
                  <a:pt x="0" y="0"/>
                </a:lnTo>
                <a:lnTo>
                  <a:pt x="0" y="775893"/>
                </a:lnTo>
                <a:lnTo>
                  <a:pt x="185597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05179" y="4254215"/>
            <a:ext cx="186055" cy="775970"/>
          </a:xfrm>
          <a:custGeom>
            <a:avLst/>
            <a:gdLst/>
            <a:ahLst/>
            <a:cxnLst/>
            <a:rect l="l" t="t" r="r" b="b"/>
            <a:pathLst>
              <a:path w="186054" h="775970">
                <a:moveTo>
                  <a:pt x="0" y="0"/>
                </a:moveTo>
                <a:lnTo>
                  <a:pt x="0" y="775893"/>
                </a:lnTo>
                <a:lnTo>
                  <a:pt x="185597" y="0"/>
                </a:lnTo>
                <a:lnTo>
                  <a:pt x="0" y="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19138" y="4272393"/>
            <a:ext cx="0" cy="60326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32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19138" y="4332716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5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19138" y="4393066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19138" y="4453401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4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19138" y="4513751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3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19138" y="4574085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37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19138" y="4634423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144538" y="0"/>
                </a:moveTo>
                <a:lnTo>
                  <a:pt x="0" y="15836"/>
                </a:lnTo>
                <a:lnTo>
                  <a:pt x="0" y="746506"/>
                </a:lnTo>
                <a:lnTo>
                  <a:pt x="191808" y="746506"/>
                </a:lnTo>
                <a:lnTo>
                  <a:pt x="191808" y="15836"/>
                </a:lnTo>
                <a:lnTo>
                  <a:pt x="144538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0" y="15836"/>
                </a:moveTo>
                <a:lnTo>
                  <a:pt x="0" y="746506"/>
                </a:lnTo>
                <a:lnTo>
                  <a:pt x="191808" y="746506"/>
                </a:lnTo>
                <a:lnTo>
                  <a:pt x="191808" y="15836"/>
                </a:lnTo>
                <a:lnTo>
                  <a:pt x="144538" y="0"/>
                </a:lnTo>
                <a:lnTo>
                  <a:pt x="0" y="1583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144538" y="0"/>
                </a:moveTo>
                <a:lnTo>
                  <a:pt x="0" y="15836"/>
                </a:lnTo>
                <a:lnTo>
                  <a:pt x="0" y="746506"/>
                </a:lnTo>
                <a:lnTo>
                  <a:pt x="191808" y="15836"/>
                </a:lnTo>
                <a:lnTo>
                  <a:pt x="144538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0" y="15836"/>
                </a:moveTo>
                <a:lnTo>
                  <a:pt x="0" y="746506"/>
                </a:lnTo>
                <a:lnTo>
                  <a:pt x="191808" y="15836"/>
                </a:lnTo>
                <a:lnTo>
                  <a:pt x="144538" y="0"/>
                </a:lnTo>
                <a:lnTo>
                  <a:pt x="0" y="1583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91602" y="4223377"/>
            <a:ext cx="121920" cy="807085"/>
          </a:xfrm>
          <a:custGeom>
            <a:avLst/>
            <a:gdLst/>
            <a:ahLst/>
            <a:cxnLst/>
            <a:rect l="l" t="t" r="r" b="b"/>
            <a:pathLst>
              <a:path w="121920" h="807085">
                <a:moveTo>
                  <a:pt x="61569" y="0"/>
                </a:moveTo>
                <a:lnTo>
                  <a:pt x="0" y="75920"/>
                </a:lnTo>
                <a:lnTo>
                  <a:pt x="0" y="806742"/>
                </a:lnTo>
                <a:lnTo>
                  <a:pt x="121691" y="806742"/>
                </a:lnTo>
                <a:lnTo>
                  <a:pt x="121691" y="75920"/>
                </a:lnTo>
                <a:lnTo>
                  <a:pt x="61569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91602" y="4223377"/>
            <a:ext cx="121920" cy="807085"/>
          </a:xfrm>
          <a:custGeom>
            <a:avLst/>
            <a:gdLst/>
            <a:ahLst/>
            <a:cxnLst/>
            <a:rect l="l" t="t" r="r" b="b"/>
            <a:pathLst>
              <a:path w="121920" h="807085">
                <a:moveTo>
                  <a:pt x="0" y="75920"/>
                </a:moveTo>
                <a:lnTo>
                  <a:pt x="0" y="806742"/>
                </a:lnTo>
                <a:lnTo>
                  <a:pt x="121691" y="806742"/>
                </a:lnTo>
                <a:lnTo>
                  <a:pt x="121691" y="75920"/>
                </a:lnTo>
                <a:lnTo>
                  <a:pt x="61569" y="0"/>
                </a:lnTo>
                <a:lnTo>
                  <a:pt x="0" y="7592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99792" y="4223366"/>
            <a:ext cx="253365" cy="76200"/>
          </a:xfrm>
          <a:custGeom>
            <a:avLst/>
            <a:gdLst/>
            <a:ahLst/>
            <a:cxnLst/>
            <a:rect l="l" t="t" r="r" b="b"/>
            <a:pathLst>
              <a:path w="253364" h="76200">
                <a:moveTo>
                  <a:pt x="253365" y="0"/>
                </a:moveTo>
                <a:lnTo>
                  <a:pt x="62280" y="0"/>
                </a:lnTo>
                <a:lnTo>
                  <a:pt x="0" y="75958"/>
                </a:lnTo>
                <a:lnTo>
                  <a:pt x="191808" y="75933"/>
                </a:lnTo>
                <a:lnTo>
                  <a:pt x="253365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99792" y="4223366"/>
            <a:ext cx="253365" cy="76200"/>
          </a:xfrm>
          <a:custGeom>
            <a:avLst/>
            <a:gdLst/>
            <a:ahLst/>
            <a:cxnLst/>
            <a:rect l="l" t="t" r="r" b="b"/>
            <a:pathLst>
              <a:path w="253364" h="76200">
                <a:moveTo>
                  <a:pt x="0" y="75958"/>
                </a:moveTo>
                <a:lnTo>
                  <a:pt x="18796" y="75933"/>
                </a:lnTo>
                <a:lnTo>
                  <a:pt x="191808" y="75933"/>
                </a:lnTo>
                <a:lnTo>
                  <a:pt x="253365" y="0"/>
                </a:lnTo>
                <a:lnTo>
                  <a:pt x="62280" y="0"/>
                </a:lnTo>
                <a:lnTo>
                  <a:pt x="0" y="75958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30865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30860" y="4341385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930865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30860" y="447575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30865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30860" y="4610108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30865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30860" y="474449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930865" y="4878857"/>
            <a:ext cx="48894" cy="46991"/>
          </a:xfrm>
          <a:custGeom>
            <a:avLst/>
            <a:gdLst/>
            <a:ahLst/>
            <a:cxnLst/>
            <a:rect l="l" t="t" r="r" b="b"/>
            <a:pathLst>
              <a:path w="48895" h="46989">
                <a:moveTo>
                  <a:pt x="0" y="46507"/>
                </a:moveTo>
                <a:lnTo>
                  <a:pt x="48717" y="46507"/>
                </a:lnTo>
                <a:lnTo>
                  <a:pt x="48717" y="0"/>
                </a:lnTo>
                <a:lnTo>
                  <a:pt x="0" y="0"/>
                </a:lnTo>
                <a:lnTo>
                  <a:pt x="0" y="46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30860" y="487885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98301" y="42095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98301" y="434394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98301" y="4478297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98301" y="461267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98301" y="47470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90931" y="4348498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90931" y="448288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90931" y="461724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190931" y="4751627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190931" y="488598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13073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13069" y="4341385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13073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813069" y="447575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813073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813069" y="4610108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13073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813069" y="474449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813073" y="4878857"/>
            <a:ext cx="48894" cy="46991"/>
          </a:xfrm>
          <a:custGeom>
            <a:avLst/>
            <a:gdLst/>
            <a:ahLst/>
            <a:cxnLst/>
            <a:rect l="l" t="t" r="r" b="b"/>
            <a:pathLst>
              <a:path w="48895" h="46989">
                <a:moveTo>
                  <a:pt x="0" y="46507"/>
                </a:moveTo>
                <a:lnTo>
                  <a:pt x="48717" y="46507"/>
                </a:lnTo>
                <a:lnTo>
                  <a:pt x="48717" y="0"/>
                </a:lnTo>
                <a:lnTo>
                  <a:pt x="0" y="0"/>
                </a:lnTo>
                <a:lnTo>
                  <a:pt x="0" y="46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813069" y="487885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728211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28213" y="4341385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728211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728213" y="447575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728211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728213" y="4610108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728211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728213" y="474449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728211" y="4878857"/>
            <a:ext cx="48894" cy="46991"/>
          </a:xfrm>
          <a:custGeom>
            <a:avLst/>
            <a:gdLst/>
            <a:ahLst/>
            <a:cxnLst/>
            <a:rect l="l" t="t" r="r" b="b"/>
            <a:pathLst>
              <a:path w="48895" h="46989">
                <a:moveTo>
                  <a:pt x="0" y="46507"/>
                </a:moveTo>
                <a:lnTo>
                  <a:pt x="48717" y="46507"/>
                </a:lnTo>
                <a:lnTo>
                  <a:pt x="48717" y="0"/>
                </a:lnTo>
                <a:lnTo>
                  <a:pt x="0" y="0"/>
                </a:lnTo>
                <a:lnTo>
                  <a:pt x="0" y="46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728213" y="487885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701045" y="4925363"/>
            <a:ext cx="1019175" cy="107315"/>
          </a:xfrm>
          <a:custGeom>
            <a:avLst/>
            <a:gdLst/>
            <a:ahLst/>
            <a:cxnLst/>
            <a:rect l="l" t="t" r="r" b="b"/>
            <a:pathLst>
              <a:path w="1019175" h="107314">
                <a:moveTo>
                  <a:pt x="1018895" y="106883"/>
                </a:moveTo>
                <a:lnTo>
                  <a:pt x="0" y="106883"/>
                </a:lnTo>
                <a:lnTo>
                  <a:pt x="0" y="0"/>
                </a:lnTo>
                <a:lnTo>
                  <a:pt x="1018895" y="0"/>
                </a:lnTo>
                <a:lnTo>
                  <a:pt x="1018895" y="10688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45364" y="3943716"/>
            <a:ext cx="256540" cy="104138"/>
          </a:xfrm>
          <a:custGeom>
            <a:avLst/>
            <a:gdLst/>
            <a:ahLst/>
            <a:cxnLst/>
            <a:rect l="l" t="t" r="r" b="b"/>
            <a:pathLst>
              <a:path w="256539" h="104139">
                <a:moveTo>
                  <a:pt x="256324" y="0"/>
                </a:moveTo>
                <a:lnTo>
                  <a:pt x="58572" y="0"/>
                </a:lnTo>
                <a:lnTo>
                  <a:pt x="0" y="103733"/>
                </a:lnTo>
                <a:lnTo>
                  <a:pt x="197751" y="103733"/>
                </a:lnTo>
                <a:lnTo>
                  <a:pt x="256324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45368" y="4047451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0" y="982662"/>
                </a:moveTo>
                <a:lnTo>
                  <a:pt x="197751" y="982662"/>
                </a:lnTo>
                <a:lnTo>
                  <a:pt x="197751" y="0"/>
                </a:lnTo>
                <a:lnTo>
                  <a:pt x="0" y="0"/>
                </a:lnTo>
                <a:lnTo>
                  <a:pt x="0" y="982662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45364" y="4047453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197751" y="0"/>
                </a:moveTo>
                <a:lnTo>
                  <a:pt x="0" y="0"/>
                </a:lnTo>
                <a:lnTo>
                  <a:pt x="0" y="982662"/>
                </a:lnTo>
                <a:lnTo>
                  <a:pt x="197751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243121" y="3943717"/>
            <a:ext cx="116204" cy="1086485"/>
          </a:xfrm>
          <a:custGeom>
            <a:avLst/>
            <a:gdLst/>
            <a:ahLst/>
            <a:cxnLst/>
            <a:rect l="l" t="t" r="r" b="b"/>
            <a:pathLst>
              <a:path w="116204" h="1086485">
                <a:moveTo>
                  <a:pt x="58572" y="0"/>
                </a:moveTo>
                <a:lnTo>
                  <a:pt x="0" y="103733"/>
                </a:lnTo>
                <a:lnTo>
                  <a:pt x="0" y="1086396"/>
                </a:lnTo>
                <a:lnTo>
                  <a:pt x="115760" y="1086396"/>
                </a:lnTo>
                <a:lnTo>
                  <a:pt x="115760" y="103733"/>
                </a:lnTo>
                <a:lnTo>
                  <a:pt x="58572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90629" y="3885997"/>
            <a:ext cx="99694" cy="808356"/>
          </a:xfrm>
          <a:custGeom>
            <a:avLst/>
            <a:gdLst/>
            <a:ahLst/>
            <a:cxnLst/>
            <a:rect l="l" t="t" r="r" b="b"/>
            <a:pathLst>
              <a:path w="99695" h="808354">
                <a:moveTo>
                  <a:pt x="0" y="808278"/>
                </a:moveTo>
                <a:lnTo>
                  <a:pt x="99593" y="808278"/>
                </a:lnTo>
                <a:lnTo>
                  <a:pt x="99593" y="0"/>
                </a:lnTo>
                <a:lnTo>
                  <a:pt x="0" y="0"/>
                </a:lnTo>
                <a:lnTo>
                  <a:pt x="0" y="808278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433656" y="3885995"/>
            <a:ext cx="157481" cy="368300"/>
          </a:xfrm>
          <a:custGeom>
            <a:avLst/>
            <a:gdLst/>
            <a:ahLst/>
            <a:cxnLst/>
            <a:rect l="l" t="t" r="r" b="b"/>
            <a:pathLst>
              <a:path w="157479" h="368300">
                <a:moveTo>
                  <a:pt x="0" y="368223"/>
                </a:moveTo>
                <a:lnTo>
                  <a:pt x="156984" y="368223"/>
                </a:lnTo>
                <a:lnTo>
                  <a:pt x="156984" y="0"/>
                </a:lnTo>
                <a:lnTo>
                  <a:pt x="0" y="0"/>
                </a:lnTo>
                <a:lnTo>
                  <a:pt x="0" y="36822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433649" y="3885987"/>
            <a:ext cx="152400" cy="808356"/>
          </a:xfrm>
          <a:custGeom>
            <a:avLst/>
            <a:gdLst/>
            <a:ahLst/>
            <a:cxnLst/>
            <a:rect l="l" t="t" r="r" b="b"/>
            <a:pathLst>
              <a:path w="152400" h="808354">
                <a:moveTo>
                  <a:pt x="151879" y="0"/>
                </a:moveTo>
                <a:lnTo>
                  <a:pt x="0" y="0"/>
                </a:lnTo>
                <a:lnTo>
                  <a:pt x="0" y="808278"/>
                </a:lnTo>
                <a:lnTo>
                  <a:pt x="15187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47957" y="3937762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47957" y="4000614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47957" y="406347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447957" y="4126331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47957" y="418919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447957" y="4243844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207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607979" y="3919195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34"/>
                </a:moveTo>
                <a:lnTo>
                  <a:pt x="0" y="37134"/>
                </a:lnTo>
                <a:lnTo>
                  <a:pt x="0" y="0"/>
                </a:lnTo>
                <a:lnTo>
                  <a:pt x="64897" y="0"/>
                </a:lnTo>
                <a:lnTo>
                  <a:pt x="64897" y="37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607979" y="3982035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60"/>
                </a:moveTo>
                <a:lnTo>
                  <a:pt x="0" y="37160"/>
                </a:lnTo>
                <a:lnTo>
                  <a:pt x="0" y="0"/>
                </a:lnTo>
                <a:lnTo>
                  <a:pt x="64897" y="0"/>
                </a:lnTo>
                <a:lnTo>
                  <a:pt x="64897" y="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607979" y="4044913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34"/>
                </a:moveTo>
                <a:lnTo>
                  <a:pt x="0" y="37134"/>
                </a:lnTo>
                <a:lnTo>
                  <a:pt x="0" y="0"/>
                </a:lnTo>
                <a:lnTo>
                  <a:pt x="64897" y="0"/>
                </a:lnTo>
                <a:lnTo>
                  <a:pt x="64897" y="37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607979" y="4107752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60"/>
                </a:moveTo>
                <a:lnTo>
                  <a:pt x="0" y="37160"/>
                </a:lnTo>
                <a:lnTo>
                  <a:pt x="0" y="0"/>
                </a:lnTo>
                <a:lnTo>
                  <a:pt x="64897" y="0"/>
                </a:lnTo>
                <a:lnTo>
                  <a:pt x="64897" y="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607979" y="4170630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34"/>
                </a:moveTo>
                <a:lnTo>
                  <a:pt x="0" y="37134"/>
                </a:lnTo>
                <a:lnTo>
                  <a:pt x="0" y="0"/>
                </a:lnTo>
                <a:lnTo>
                  <a:pt x="64897" y="0"/>
                </a:lnTo>
                <a:lnTo>
                  <a:pt x="64897" y="37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607979" y="4233470"/>
            <a:ext cx="65404" cy="20954"/>
          </a:xfrm>
          <a:custGeom>
            <a:avLst/>
            <a:gdLst/>
            <a:ahLst/>
            <a:cxnLst/>
            <a:rect l="l" t="t" r="r" b="b"/>
            <a:pathLst>
              <a:path w="65404" h="20954">
                <a:moveTo>
                  <a:pt x="0" y="20751"/>
                </a:moveTo>
                <a:lnTo>
                  <a:pt x="64897" y="20751"/>
                </a:lnTo>
                <a:lnTo>
                  <a:pt x="64897" y="0"/>
                </a:lnTo>
                <a:lnTo>
                  <a:pt x="0" y="0"/>
                </a:lnTo>
                <a:lnTo>
                  <a:pt x="0" y="207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596978" y="4254221"/>
            <a:ext cx="121920" cy="775970"/>
          </a:xfrm>
          <a:custGeom>
            <a:avLst/>
            <a:gdLst/>
            <a:ahLst/>
            <a:cxnLst/>
            <a:rect l="l" t="t" r="r" b="b"/>
            <a:pathLst>
              <a:path w="121920" h="775970">
                <a:moveTo>
                  <a:pt x="0" y="775893"/>
                </a:moveTo>
                <a:lnTo>
                  <a:pt x="121691" y="775893"/>
                </a:lnTo>
                <a:lnTo>
                  <a:pt x="121691" y="0"/>
                </a:lnTo>
                <a:lnTo>
                  <a:pt x="0" y="0"/>
                </a:lnTo>
                <a:lnTo>
                  <a:pt x="0" y="77589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05170" y="4254221"/>
            <a:ext cx="192405" cy="775970"/>
          </a:xfrm>
          <a:custGeom>
            <a:avLst/>
            <a:gdLst/>
            <a:ahLst/>
            <a:cxnLst/>
            <a:rect l="l" t="t" r="r" b="b"/>
            <a:pathLst>
              <a:path w="192404" h="775970">
                <a:moveTo>
                  <a:pt x="0" y="775893"/>
                </a:moveTo>
                <a:lnTo>
                  <a:pt x="191808" y="775893"/>
                </a:lnTo>
                <a:lnTo>
                  <a:pt x="191808" y="0"/>
                </a:lnTo>
                <a:lnTo>
                  <a:pt x="0" y="0"/>
                </a:lnTo>
                <a:lnTo>
                  <a:pt x="0" y="77589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05179" y="4254215"/>
            <a:ext cx="186055" cy="775970"/>
          </a:xfrm>
          <a:custGeom>
            <a:avLst/>
            <a:gdLst/>
            <a:ahLst/>
            <a:cxnLst/>
            <a:rect l="l" t="t" r="r" b="b"/>
            <a:pathLst>
              <a:path w="186054" h="775970">
                <a:moveTo>
                  <a:pt x="185597" y="0"/>
                </a:moveTo>
                <a:lnTo>
                  <a:pt x="0" y="0"/>
                </a:lnTo>
                <a:lnTo>
                  <a:pt x="0" y="775893"/>
                </a:lnTo>
                <a:lnTo>
                  <a:pt x="185597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420133" y="4303935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20133" y="4364267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420133" y="4424616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420133" y="4484954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420133" y="4545286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420133" y="4605624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420133" y="4665967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420133" y="4726303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420133" y="4786643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420133" y="4846987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420133" y="4907311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420133" y="4967637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615152" y="4303935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15152" y="436426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15152" y="4424616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615152" y="4484954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615152" y="4545286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615152" y="4605624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15152" y="466596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15152" y="4726303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15152" y="4786643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15152" y="484698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15152" y="4907311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15152" y="496763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144538" y="0"/>
                </a:moveTo>
                <a:lnTo>
                  <a:pt x="0" y="15836"/>
                </a:lnTo>
                <a:lnTo>
                  <a:pt x="0" y="746506"/>
                </a:lnTo>
                <a:lnTo>
                  <a:pt x="191808" y="746506"/>
                </a:lnTo>
                <a:lnTo>
                  <a:pt x="191808" y="15836"/>
                </a:lnTo>
                <a:lnTo>
                  <a:pt x="144538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144538" y="0"/>
                </a:moveTo>
                <a:lnTo>
                  <a:pt x="0" y="15836"/>
                </a:lnTo>
                <a:lnTo>
                  <a:pt x="0" y="746506"/>
                </a:lnTo>
                <a:lnTo>
                  <a:pt x="191808" y="15836"/>
                </a:lnTo>
                <a:lnTo>
                  <a:pt x="144538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891602" y="4223377"/>
            <a:ext cx="121920" cy="807085"/>
          </a:xfrm>
          <a:custGeom>
            <a:avLst/>
            <a:gdLst/>
            <a:ahLst/>
            <a:cxnLst/>
            <a:rect l="l" t="t" r="r" b="b"/>
            <a:pathLst>
              <a:path w="121920" h="807085">
                <a:moveTo>
                  <a:pt x="61569" y="0"/>
                </a:moveTo>
                <a:lnTo>
                  <a:pt x="0" y="75920"/>
                </a:lnTo>
                <a:lnTo>
                  <a:pt x="0" y="806742"/>
                </a:lnTo>
                <a:lnTo>
                  <a:pt x="121691" y="806742"/>
                </a:lnTo>
                <a:lnTo>
                  <a:pt x="121691" y="75920"/>
                </a:lnTo>
                <a:lnTo>
                  <a:pt x="6156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699792" y="4223366"/>
            <a:ext cx="253365" cy="76200"/>
          </a:xfrm>
          <a:custGeom>
            <a:avLst/>
            <a:gdLst/>
            <a:ahLst/>
            <a:cxnLst/>
            <a:rect l="l" t="t" r="r" b="b"/>
            <a:pathLst>
              <a:path w="253364" h="76200">
                <a:moveTo>
                  <a:pt x="253365" y="0"/>
                </a:moveTo>
                <a:lnTo>
                  <a:pt x="62280" y="0"/>
                </a:lnTo>
                <a:lnTo>
                  <a:pt x="0" y="75958"/>
                </a:lnTo>
                <a:lnTo>
                  <a:pt x="191808" y="75933"/>
                </a:lnTo>
                <a:lnTo>
                  <a:pt x="253365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930865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930865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930865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930865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930865" y="48788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98301" y="4209555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098301" y="4343947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98301" y="447829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098301" y="461266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098301" y="47470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190936" y="434850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190936" y="4482884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190936" y="4617237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190936" y="475162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190936" y="48859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813073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813073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813073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813073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813073" y="48788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728211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728211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728211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728211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728211" y="48788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346363" y="3599830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4" h="1757045">
                <a:moveTo>
                  <a:pt x="891666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3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6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6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319616" y="4372292"/>
            <a:ext cx="1420494" cy="320676"/>
          </a:xfrm>
          <a:custGeom>
            <a:avLst/>
            <a:gdLst/>
            <a:ahLst/>
            <a:cxnLst/>
            <a:rect l="l" t="t" r="r" b="b"/>
            <a:pathLst>
              <a:path w="1420495" h="320675">
                <a:moveTo>
                  <a:pt x="1420025" y="320217"/>
                </a:moveTo>
                <a:lnTo>
                  <a:pt x="0" y="320217"/>
                </a:lnTo>
                <a:lnTo>
                  <a:pt x="0" y="0"/>
                </a:lnTo>
                <a:lnTo>
                  <a:pt x="1420025" y="0"/>
                </a:lnTo>
                <a:lnTo>
                  <a:pt x="1420025" y="320217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1739637" y="4645235"/>
            <a:ext cx="45721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417" y="0"/>
                </a:lnTo>
              </a:path>
            </a:pathLst>
          </a:custGeom>
          <a:ln w="290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0274583" y="4645235"/>
            <a:ext cx="45084" cy="0"/>
          </a:xfrm>
          <a:custGeom>
            <a:avLst/>
            <a:gdLst/>
            <a:ahLst/>
            <a:cxnLst/>
            <a:rect l="l" t="t" r="r" b="b"/>
            <a:pathLst>
              <a:path w="45084">
                <a:moveTo>
                  <a:pt x="0" y="0"/>
                </a:moveTo>
                <a:lnTo>
                  <a:pt x="45031" y="0"/>
                </a:lnTo>
              </a:path>
            </a:pathLst>
          </a:custGeom>
          <a:ln w="290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0274584" y="4691259"/>
            <a:ext cx="1510665" cy="0"/>
          </a:xfrm>
          <a:custGeom>
            <a:avLst/>
            <a:gdLst/>
            <a:ahLst/>
            <a:cxnLst/>
            <a:rect l="l" t="t" r="r" b="b"/>
            <a:pathLst>
              <a:path w="1510665">
                <a:moveTo>
                  <a:pt x="0" y="0"/>
                </a:moveTo>
                <a:lnTo>
                  <a:pt x="1510474" y="0"/>
                </a:lnTo>
              </a:path>
            </a:pathLst>
          </a:custGeom>
          <a:ln w="629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0739720" y="4309695"/>
            <a:ext cx="580389" cy="382906"/>
          </a:xfrm>
          <a:custGeom>
            <a:avLst/>
            <a:gdLst/>
            <a:ahLst/>
            <a:cxnLst/>
            <a:rect l="l" t="t" r="r" b="b"/>
            <a:pathLst>
              <a:path w="580390" h="382904">
                <a:moveTo>
                  <a:pt x="579831" y="382816"/>
                </a:moveTo>
                <a:lnTo>
                  <a:pt x="0" y="382816"/>
                </a:lnTo>
                <a:lnTo>
                  <a:pt x="0" y="0"/>
                </a:lnTo>
                <a:lnTo>
                  <a:pt x="579831" y="0"/>
                </a:lnTo>
                <a:lnTo>
                  <a:pt x="579831" y="382816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0707297" y="4276041"/>
            <a:ext cx="646430" cy="34289"/>
          </a:xfrm>
          <a:custGeom>
            <a:avLst/>
            <a:gdLst/>
            <a:ahLst/>
            <a:cxnLst/>
            <a:rect l="l" t="t" r="r" b="b"/>
            <a:pathLst>
              <a:path w="646429" h="34289">
                <a:moveTo>
                  <a:pt x="645934" y="33680"/>
                </a:moveTo>
                <a:lnTo>
                  <a:pt x="0" y="33680"/>
                </a:lnTo>
                <a:lnTo>
                  <a:pt x="0" y="0"/>
                </a:lnTo>
                <a:lnTo>
                  <a:pt x="645934" y="0"/>
                </a:lnTo>
                <a:lnTo>
                  <a:pt x="645934" y="3368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0799683" y="4714532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59917" y="0"/>
                </a:lnTo>
              </a:path>
            </a:pathLst>
          </a:custGeom>
          <a:ln w="440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650887" y="4043136"/>
            <a:ext cx="744220" cy="261620"/>
          </a:xfrm>
          <a:custGeom>
            <a:avLst/>
            <a:gdLst/>
            <a:ahLst/>
            <a:cxnLst/>
            <a:rect l="l" t="t" r="r" b="b"/>
            <a:pathLst>
              <a:path w="744220" h="261620">
                <a:moveTo>
                  <a:pt x="373748" y="0"/>
                </a:moveTo>
                <a:lnTo>
                  <a:pt x="0" y="232905"/>
                </a:lnTo>
                <a:lnTo>
                  <a:pt x="17792" y="261480"/>
                </a:lnTo>
                <a:lnTo>
                  <a:pt x="373748" y="39662"/>
                </a:lnTo>
                <a:lnTo>
                  <a:pt x="437393" y="39662"/>
                </a:lnTo>
                <a:lnTo>
                  <a:pt x="373748" y="0"/>
                </a:lnTo>
                <a:close/>
              </a:path>
              <a:path w="744220" h="261620">
                <a:moveTo>
                  <a:pt x="437393" y="39662"/>
                </a:moveTo>
                <a:lnTo>
                  <a:pt x="373748" y="39662"/>
                </a:lnTo>
                <a:lnTo>
                  <a:pt x="725843" y="259079"/>
                </a:lnTo>
                <a:lnTo>
                  <a:pt x="743635" y="230504"/>
                </a:lnTo>
                <a:lnTo>
                  <a:pt x="437393" y="39662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650887" y="4043136"/>
            <a:ext cx="744220" cy="261620"/>
          </a:xfrm>
          <a:custGeom>
            <a:avLst/>
            <a:gdLst/>
            <a:ahLst/>
            <a:cxnLst/>
            <a:rect l="l" t="t" r="r" b="b"/>
            <a:pathLst>
              <a:path w="744220" h="261620">
                <a:moveTo>
                  <a:pt x="743635" y="230504"/>
                </a:moveTo>
                <a:lnTo>
                  <a:pt x="405574" y="19824"/>
                </a:lnTo>
                <a:lnTo>
                  <a:pt x="373748" y="0"/>
                </a:lnTo>
                <a:lnTo>
                  <a:pt x="0" y="232905"/>
                </a:lnTo>
                <a:lnTo>
                  <a:pt x="17792" y="261480"/>
                </a:lnTo>
                <a:lnTo>
                  <a:pt x="373748" y="39662"/>
                </a:lnTo>
                <a:lnTo>
                  <a:pt x="725843" y="259079"/>
                </a:lnTo>
                <a:lnTo>
                  <a:pt x="743635" y="230504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2846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55066" y="0"/>
                </a:moveTo>
                <a:lnTo>
                  <a:pt x="34975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55066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02846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55066" y="0"/>
                </a:moveTo>
                <a:lnTo>
                  <a:pt x="34975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55066" y="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13195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20090" y="0"/>
                </a:moveTo>
                <a:lnTo>
                  <a:pt x="0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20090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13195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0" y="0"/>
                </a:moveTo>
                <a:lnTo>
                  <a:pt x="420090" y="0"/>
                </a:lnTo>
                <a:lnTo>
                  <a:pt x="455066" y="59385"/>
                </a:lnTo>
                <a:lnTo>
                  <a:pt x="0" y="59385"/>
                </a:lnTo>
                <a:lnTo>
                  <a:pt x="0" y="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319547" y="4372292"/>
            <a:ext cx="420370" cy="320676"/>
          </a:xfrm>
          <a:custGeom>
            <a:avLst/>
            <a:gdLst/>
            <a:ahLst/>
            <a:cxnLst/>
            <a:rect l="l" t="t" r="r" b="b"/>
            <a:pathLst>
              <a:path w="420370" h="320675">
                <a:moveTo>
                  <a:pt x="0" y="320217"/>
                </a:moveTo>
                <a:lnTo>
                  <a:pt x="420090" y="320217"/>
                </a:lnTo>
                <a:lnTo>
                  <a:pt x="420090" y="0"/>
                </a:lnTo>
                <a:lnTo>
                  <a:pt x="0" y="0"/>
                </a:lnTo>
                <a:lnTo>
                  <a:pt x="0" y="320217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319612" y="4372292"/>
            <a:ext cx="420370" cy="320676"/>
          </a:xfrm>
          <a:custGeom>
            <a:avLst/>
            <a:gdLst/>
            <a:ahLst/>
            <a:cxnLst/>
            <a:rect l="l" t="t" r="r" b="b"/>
            <a:pathLst>
              <a:path w="420370" h="320675">
                <a:moveTo>
                  <a:pt x="0" y="320217"/>
                </a:moveTo>
                <a:lnTo>
                  <a:pt x="420103" y="320217"/>
                </a:lnTo>
                <a:lnTo>
                  <a:pt x="420103" y="0"/>
                </a:lnTo>
                <a:lnTo>
                  <a:pt x="0" y="0"/>
                </a:lnTo>
                <a:lnTo>
                  <a:pt x="0" y="320217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303155" y="4676725"/>
            <a:ext cx="1453515" cy="0"/>
          </a:xfrm>
          <a:custGeom>
            <a:avLst/>
            <a:gdLst/>
            <a:ahLst/>
            <a:cxnLst/>
            <a:rect l="l" t="t" r="r" b="b"/>
            <a:pathLst>
              <a:path w="1453515">
                <a:moveTo>
                  <a:pt x="0" y="0"/>
                </a:moveTo>
                <a:lnTo>
                  <a:pt x="1453324" y="0"/>
                </a:lnTo>
              </a:path>
            </a:pathLst>
          </a:custGeom>
          <a:ln w="34899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0303155" y="4691265"/>
            <a:ext cx="1453515" cy="0"/>
          </a:xfrm>
          <a:custGeom>
            <a:avLst/>
            <a:gdLst/>
            <a:ahLst/>
            <a:cxnLst/>
            <a:rect l="l" t="t" r="r" b="b"/>
            <a:pathLst>
              <a:path w="1453515">
                <a:moveTo>
                  <a:pt x="0" y="0"/>
                </a:moveTo>
                <a:lnTo>
                  <a:pt x="1453324" y="0"/>
                </a:lnTo>
              </a:path>
            </a:pathLst>
          </a:custGeom>
          <a:ln w="5816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0739717" y="4309695"/>
            <a:ext cx="580389" cy="382906"/>
          </a:xfrm>
          <a:custGeom>
            <a:avLst/>
            <a:gdLst/>
            <a:ahLst/>
            <a:cxnLst/>
            <a:rect l="l" t="t" r="r" b="b"/>
            <a:pathLst>
              <a:path w="580390" h="382904">
                <a:moveTo>
                  <a:pt x="579831" y="382816"/>
                </a:moveTo>
                <a:lnTo>
                  <a:pt x="0" y="382816"/>
                </a:lnTo>
                <a:lnTo>
                  <a:pt x="0" y="0"/>
                </a:lnTo>
                <a:lnTo>
                  <a:pt x="579831" y="0"/>
                </a:lnTo>
                <a:lnTo>
                  <a:pt x="579831" y="38281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1284613" y="4292879"/>
            <a:ext cx="69214" cy="0"/>
          </a:xfrm>
          <a:custGeom>
            <a:avLst/>
            <a:gdLst/>
            <a:ahLst/>
            <a:cxnLst/>
            <a:rect l="l" t="t" r="r" b="b"/>
            <a:pathLst>
              <a:path w="69215">
                <a:moveTo>
                  <a:pt x="0" y="0"/>
                </a:moveTo>
                <a:lnTo>
                  <a:pt x="68618" y="0"/>
                </a:lnTo>
              </a:path>
            </a:pathLst>
          </a:custGeom>
          <a:ln w="3368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707292" y="4292879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949" y="0"/>
                </a:lnTo>
              </a:path>
            </a:pathLst>
          </a:custGeom>
          <a:ln w="3368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0828261" y="4705065"/>
            <a:ext cx="403225" cy="0"/>
          </a:xfrm>
          <a:custGeom>
            <a:avLst/>
            <a:gdLst/>
            <a:ahLst/>
            <a:cxnLst/>
            <a:rect l="l" t="t" r="r" b="b"/>
            <a:pathLst>
              <a:path w="403225">
                <a:moveTo>
                  <a:pt x="0" y="0"/>
                </a:moveTo>
                <a:lnTo>
                  <a:pt x="402767" y="0"/>
                </a:lnTo>
              </a:path>
            </a:pathLst>
          </a:custGeom>
          <a:ln w="5829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0650887" y="4043136"/>
            <a:ext cx="744220" cy="261620"/>
          </a:xfrm>
          <a:custGeom>
            <a:avLst/>
            <a:gdLst/>
            <a:ahLst/>
            <a:cxnLst/>
            <a:rect l="l" t="t" r="r" b="b"/>
            <a:pathLst>
              <a:path w="744220" h="261620">
                <a:moveTo>
                  <a:pt x="373748" y="0"/>
                </a:moveTo>
                <a:lnTo>
                  <a:pt x="0" y="232905"/>
                </a:lnTo>
                <a:lnTo>
                  <a:pt x="17792" y="261480"/>
                </a:lnTo>
                <a:lnTo>
                  <a:pt x="373748" y="39662"/>
                </a:lnTo>
                <a:lnTo>
                  <a:pt x="437393" y="39662"/>
                </a:lnTo>
                <a:lnTo>
                  <a:pt x="373748" y="0"/>
                </a:lnTo>
                <a:close/>
              </a:path>
              <a:path w="744220" h="261620">
                <a:moveTo>
                  <a:pt x="437393" y="39662"/>
                </a:moveTo>
                <a:lnTo>
                  <a:pt x="373748" y="39662"/>
                </a:lnTo>
                <a:lnTo>
                  <a:pt x="725843" y="259079"/>
                </a:lnTo>
                <a:lnTo>
                  <a:pt x="743635" y="230504"/>
                </a:lnTo>
                <a:lnTo>
                  <a:pt x="437393" y="39662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02846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55066" y="0"/>
                </a:moveTo>
                <a:lnTo>
                  <a:pt x="34975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55066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13195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20090" y="0"/>
                </a:moveTo>
                <a:lnTo>
                  <a:pt x="0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20090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0828261" y="4690517"/>
            <a:ext cx="403225" cy="0"/>
          </a:xfrm>
          <a:custGeom>
            <a:avLst/>
            <a:gdLst/>
            <a:ahLst/>
            <a:cxnLst/>
            <a:rect l="l" t="t" r="r" b="b"/>
            <a:pathLst>
              <a:path w="403225">
                <a:moveTo>
                  <a:pt x="0" y="0"/>
                </a:moveTo>
                <a:lnTo>
                  <a:pt x="402767" y="0"/>
                </a:lnTo>
              </a:path>
            </a:pathLst>
          </a:custGeom>
          <a:ln w="34925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864178" y="4640148"/>
            <a:ext cx="331470" cy="0"/>
          </a:xfrm>
          <a:custGeom>
            <a:avLst/>
            <a:gdLst/>
            <a:ahLst/>
            <a:cxnLst/>
            <a:rect l="l" t="t" r="r" b="b"/>
            <a:pathLst>
              <a:path w="331470">
                <a:moveTo>
                  <a:pt x="0" y="0"/>
                </a:moveTo>
                <a:lnTo>
                  <a:pt x="330923" y="0"/>
                </a:lnTo>
              </a:path>
            </a:pathLst>
          </a:custGeom>
          <a:ln w="34899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707308" y="4079010"/>
            <a:ext cx="646430" cy="197485"/>
          </a:xfrm>
          <a:custGeom>
            <a:avLst/>
            <a:gdLst/>
            <a:ahLst/>
            <a:cxnLst/>
            <a:rect l="l" t="t" r="r" b="b"/>
            <a:pathLst>
              <a:path w="646429" h="197485">
                <a:moveTo>
                  <a:pt x="322325" y="0"/>
                </a:moveTo>
                <a:lnTo>
                  <a:pt x="0" y="197040"/>
                </a:lnTo>
                <a:lnTo>
                  <a:pt x="645909" y="197040"/>
                </a:lnTo>
                <a:lnTo>
                  <a:pt x="322325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864178" y="4654682"/>
            <a:ext cx="331470" cy="0"/>
          </a:xfrm>
          <a:custGeom>
            <a:avLst/>
            <a:gdLst/>
            <a:ahLst/>
            <a:cxnLst/>
            <a:rect l="l" t="t" r="r" b="b"/>
            <a:pathLst>
              <a:path w="331470">
                <a:moveTo>
                  <a:pt x="0" y="0"/>
                </a:moveTo>
                <a:lnTo>
                  <a:pt x="330923" y="0"/>
                </a:lnTo>
              </a:path>
            </a:pathLst>
          </a:custGeom>
          <a:ln w="5829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1284611" y="4312602"/>
            <a:ext cx="35561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4937" y="0"/>
                </a:lnTo>
              </a:path>
            </a:pathLst>
          </a:custGeom>
          <a:ln w="5816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739718" y="4312602"/>
            <a:ext cx="48894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526" y="0"/>
                </a:lnTo>
              </a:path>
            </a:pathLst>
          </a:custGeom>
          <a:ln w="5816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943214" y="4470370"/>
            <a:ext cx="188011" cy="200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963396" y="4128729"/>
            <a:ext cx="132468" cy="129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788244" y="4269919"/>
            <a:ext cx="496571" cy="127635"/>
          </a:xfrm>
          <a:custGeom>
            <a:avLst/>
            <a:gdLst/>
            <a:ahLst/>
            <a:cxnLst/>
            <a:rect l="l" t="t" r="r" b="b"/>
            <a:pathLst>
              <a:path w="496570" h="127635">
                <a:moveTo>
                  <a:pt x="496366" y="127076"/>
                </a:moveTo>
                <a:lnTo>
                  <a:pt x="0" y="127076"/>
                </a:lnTo>
                <a:lnTo>
                  <a:pt x="0" y="0"/>
                </a:lnTo>
                <a:lnTo>
                  <a:pt x="496366" y="0"/>
                </a:lnTo>
                <a:lnTo>
                  <a:pt x="496366" y="1270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0805350" y="4286352"/>
            <a:ext cx="462281" cy="94615"/>
          </a:xfrm>
          <a:custGeom>
            <a:avLst/>
            <a:gdLst/>
            <a:ahLst/>
            <a:cxnLst/>
            <a:rect l="l" t="t" r="r" b="b"/>
            <a:pathLst>
              <a:path w="462279" h="94614">
                <a:moveTo>
                  <a:pt x="462152" y="94183"/>
                </a:moveTo>
                <a:lnTo>
                  <a:pt x="0" y="94183"/>
                </a:lnTo>
                <a:lnTo>
                  <a:pt x="0" y="0"/>
                </a:lnTo>
                <a:lnTo>
                  <a:pt x="462152" y="0"/>
                </a:lnTo>
                <a:lnTo>
                  <a:pt x="462152" y="9418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898967" y="4309904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7772" y="35991"/>
                </a:moveTo>
                <a:lnTo>
                  <a:pt x="0" y="37706"/>
                </a:lnTo>
                <a:lnTo>
                  <a:pt x="698" y="42430"/>
                </a:lnTo>
                <a:lnTo>
                  <a:pt x="2476" y="46126"/>
                </a:lnTo>
                <a:lnTo>
                  <a:pt x="8166" y="51346"/>
                </a:lnTo>
                <a:lnTo>
                  <a:pt x="11811" y="52654"/>
                </a:lnTo>
                <a:lnTo>
                  <a:pt x="20853" y="52654"/>
                </a:lnTo>
                <a:lnTo>
                  <a:pt x="24739" y="51117"/>
                </a:lnTo>
                <a:lnTo>
                  <a:pt x="30521" y="45453"/>
                </a:lnTo>
                <a:lnTo>
                  <a:pt x="13487" y="45453"/>
                </a:lnTo>
                <a:lnTo>
                  <a:pt x="11176" y="44373"/>
                </a:lnTo>
                <a:lnTo>
                  <a:pt x="9601" y="42176"/>
                </a:lnTo>
                <a:lnTo>
                  <a:pt x="8724" y="41033"/>
                </a:lnTo>
                <a:lnTo>
                  <a:pt x="8115" y="38976"/>
                </a:lnTo>
                <a:lnTo>
                  <a:pt x="7772" y="35991"/>
                </a:lnTo>
                <a:close/>
              </a:path>
              <a:path w="33020" h="52704">
                <a:moveTo>
                  <a:pt x="23368" y="0"/>
                </a:moveTo>
                <a:lnTo>
                  <a:pt x="13182" y="0"/>
                </a:lnTo>
                <a:lnTo>
                  <a:pt x="9563" y="1282"/>
                </a:lnTo>
                <a:lnTo>
                  <a:pt x="3733" y="6438"/>
                </a:lnTo>
                <a:lnTo>
                  <a:pt x="2260" y="9626"/>
                </a:lnTo>
                <a:lnTo>
                  <a:pt x="2260" y="19088"/>
                </a:lnTo>
                <a:lnTo>
                  <a:pt x="5753" y="23355"/>
                </a:lnTo>
                <a:lnTo>
                  <a:pt x="12687" y="26314"/>
                </a:lnTo>
                <a:lnTo>
                  <a:pt x="18859" y="28879"/>
                </a:lnTo>
                <a:lnTo>
                  <a:pt x="19964" y="29463"/>
                </a:lnTo>
                <a:lnTo>
                  <a:pt x="24815" y="35991"/>
                </a:lnTo>
                <a:lnTo>
                  <a:pt x="24815" y="39433"/>
                </a:lnTo>
                <a:lnTo>
                  <a:pt x="24041" y="41452"/>
                </a:lnTo>
                <a:lnTo>
                  <a:pt x="20878" y="44653"/>
                </a:lnTo>
                <a:lnTo>
                  <a:pt x="18897" y="45453"/>
                </a:lnTo>
                <a:lnTo>
                  <a:pt x="30521" y="45453"/>
                </a:lnTo>
                <a:lnTo>
                  <a:pt x="30988" y="44996"/>
                </a:lnTo>
                <a:lnTo>
                  <a:pt x="32426" y="41452"/>
                </a:lnTo>
                <a:lnTo>
                  <a:pt x="32467" y="32715"/>
                </a:lnTo>
                <a:lnTo>
                  <a:pt x="31597" y="30048"/>
                </a:lnTo>
                <a:lnTo>
                  <a:pt x="27787" y="25247"/>
                </a:lnTo>
                <a:lnTo>
                  <a:pt x="24777" y="23190"/>
                </a:lnTo>
                <a:lnTo>
                  <a:pt x="20650" y="21551"/>
                </a:lnTo>
                <a:lnTo>
                  <a:pt x="11899" y="17945"/>
                </a:lnTo>
                <a:lnTo>
                  <a:pt x="10058" y="15963"/>
                </a:lnTo>
                <a:lnTo>
                  <a:pt x="10058" y="11683"/>
                </a:lnTo>
                <a:lnTo>
                  <a:pt x="10756" y="10198"/>
                </a:lnTo>
                <a:lnTo>
                  <a:pt x="13563" y="7797"/>
                </a:lnTo>
                <a:lnTo>
                  <a:pt x="15328" y="7200"/>
                </a:lnTo>
                <a:lnTo>
                  <a:pt x="30488" y="7200"/>
                </a:lnTo>
                <a:lnTo>
                  <a:pt x="27940" y="2819"/>
                </a:lnTo>
                <a:lnTo>
                  <a:pt x="23368" y="0"/>
                </a:lnTo>
                <a:close/>
              </a:path>
              <a:path w="33020" h="52704">
                <a:moveTo>
                  <a:pt x="30488" y="7200"/>
                </a:moveTo>
                <a:lnTo>
                  <a:pt x="19202" y="7200"/>
                </a:lnTo>
                <a:lnTo>
                  <a:pt x="20612" y="7531"/>
                </a:lnTo>
                <a:lnTo>
                  <a:pt x="22758" y="8864"/>
                </a:lnTo>
                <a:lnTo>
                  <a:pt x="23878" y="10198"/>
                </a:lnTo>
                <a:lnTo>
                  <a:pt x="25031" y="12179"/>
                </a:lnTo>
                <a:lnTo>
                  <a:pt x="31242" y="8496"/>
                </a:lnTo>
                <a:lnTo>
                  <a:pt x="30488" y="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938226" y="4309912"/>
            <a:ext cx="40640" cy="52705"/>
          </a:xfrm>
          <a:custGeom>
            <a:avLst/>
            <a:gdLst/>
            <a:ahLst/>
            <a:cxnLst/>
            <a:rect l="l" t="t" r="r" b="b"/>
            <a:pathLst>
              <a:path w="40640" h="52704">
                <a:moveTo>
                  <a:pt x="31394" y="0"/>
                </a:moveTo>
                <a:lnTo>
                  <a:pt x="18478" y="0"/>
                </a:lnTo>
                <a:lnTo>
                  <a:pt x="11671" y="3086"/>
                </a:lnTo>
                <a:lnTo>
                  <a:pt x="2133" y="14350"/>
                </a:lnTo>
                <a:lnTo>
                  <a:pt x="0" y="20104"/>
                </a:lnTo>
                <a:lnTo>
                  <a:pt x="0" y="33794"/>
                </a:lnTo>
                <a:lnTo>
                  <a:pt x="2552" y="39941"/>
                </a:lnTo>
                <a:lnTo>
                  <a:pt x="7658" y="45059"/>
                </a:lnTo>
                <a:lnTo>
                  <a:pt x="12776" y="50114"/>
                </a:lnTo>
                <a:lnTo>
                  <a:pt x="18986" y="52654"/>
                </a:lnTo>
                <a:lnTo>
                  <a:pt x="31051" y="52654"/>
                </a:lnTo>
                <a:lnTo>
                  <a:pt x="35661" y="51409"/>
                </a:lnTo>
                <a:lnTo>
                  <a:pt x="40043" y="48920"/>
                </a:lnTo>
                <a:lnTo>
                  <a:pt x="40043" y="45440"/>
                </a:lnTo>
                <a:lnTo>
                  <a:pt x="21120" y="45440"/>
                </a:lnTo>
                <a:lnTo>
                  <a:pt x="16700" y="43624"/>
                </a:lnTo>
                <a:lnTo>
                  <a:pt x="9525" y="36309"/>
                </a:lnTo>
                <a:lnTo>
                  <a:pt x="7734" y="31813"/>
                </a:lnTo>
                <a:lnTo>
                  <a:pt x="7734" y="21081"/>
                </a:lnTo>
                <a:lnTo>
                  <a:pt x="9525" y="16535"/>
                </a:lnTo>
                <a:lnTo>
                  <a:pt x="16687" y="9042"/>
                </a:lnTo>
                <a:lnTo>
                  <a:pt x="21082" y="7200"/>
                </a:lnTo>
                <a:lnTo>
                  <a:pt x="40043" y="7200"/>
                </a:lnTo>
                <a:lnTo>
                  <a:pt x="40043" y="3670"/>
                </a:lnTo>
                <a:lnTo>
                  <a:pt x="35788" y="1206"/>
                </a:lnTo>
                <a:lnTo>
                  <a:pt x="31394" y="0"/>
                </a:lnTo>
                <a:close/>
              </a:path>
              <a:path w="40640" h="52704">
                <a:moveTo>
                  <a:pt x="40043" y="39674"/>
                </a:moveTo>
                <a:lnTo>
                  <a:pt x="33197" y="44132"/>
                </a:lnTo>
                <a:lnTo>
                  <a:pt x="31318" y="45008"/>
                </a:lnTo>
                <a:lnTo>
                  <a:pt x="29032" y="45440"/>
                </a:lnTo>
                <a:lnTo>
                  <a:pt x="40043" y="45440"/>
                </a:lnTo>
                <a:lnTo>
                  <a:pt x="40043" y="39674"/>
                </a:lnTo>
                <a:close/>
              </a:path>
              <a:path w="40640" h="52704">
                <a:moveTo>
                  <a:pt x="40043" y="7200"/>
                </a:moveTo>
                <a:lnTo>
                  <a:pt x="31026" y="7200"/>
                </a:lnTo>
                <a:lnTo>
                  <a:pt x="35638" y="9042"/>
                </a:lnTo>
                <a:lnTo>
                  <a:pt x="40043" y="12738"/>
                </a:lnTo>
                <a:lnTo>
                  <a:pt x="40043" y="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989355" y="4310882"/>
            <a:ext cx="37465" cy="50801"/>
          </a:xfrm>
          <a:custGeom>
            <a:avLst/>
            <a:gdLst/>
            <a:ahLst/>
            <a:cxnLst/>
            <a:rect l="l" t="t" r="r" b="b"/>
            <a:pathLst>
              <a:path w="37465" h="50800">
                <a:moveTo>
                  <a:pt x="7658" y="0"/>
                </a:moveTo>
                <a:lnTo>
                  <a:pt x="0" y="0"/>
                </a:lnTo>
                <a:lnTo>
                  <a:pt x="0" y="50749"/>
                </a:lnTo>
                <a:lnTo>
                  <a:pt x="7658" y="50749"/>
                </a:lnTo>
                <a:lnTo>
                  <a:pt x="7658" y="27050"/>
                </a:lnTo>
                <a:lnTo>
                  <a:pt x="37223" y="27050"/>
                </a:lnTo>
                <a:lnTo>
                  <a:pt x="37223" y="19850"/>
                </a:lnTo>
                <a:lnTo>
                  <a:pt x="7658" y="19850"/>
                </a:lnTo>
                <a:lnTo>
                  <a:pt x="7658" y="0"/>
                </a:lnTo>
                <a:close/>
              </a:path>
              <a:path w="37465" h="50800">
                <a:moveTo>
                  <a:pt x="37223" y="27050"/>
                </a:moveTo>
                <a:lnTo>
                  <a:pt x="29552" y="27050"/>
                </a:lnTo>
                <a:lnTo>
                  <a:pt x="29552" y="50749"/>
                </a:lnTo>
                <a:lnTo>
                  <a:pt x="37223" y="50749"/>
                </a:lnTo>
                <a:lnTo>
                  <a:pt x="37223" y="27050"/>
                </a:lnTo>
                <a:close/>
              </a:path>
              <a:path w="37465" h="50800">
                <a:moveTo>
                  <a:pt x="37223" y="0"/>
                </a:moveTo>
                <a:lnTo>
                  <a:pt x="29552" y="0"/>
                </a:lnTo>
                <a:lnTo>
                  <a:pt x="29552" y="19850"/>
                </a:lnTo>
                <a:lnTo>
                  <a:pt x="37223" y="19850"/>
                </a:lnTo>
                <a:lnTo>
                  <a:pt x="372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1036196" y="4309912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40" h="52704">
                <a:moveTo>
                  <a:pt x="33909" y="0"/>
                </a:moveTo>
                <a:lnTo>
                  <a:pt x="19354" y="0"/>
                </a:lnTo>
                <a:lnTo>
                  <a:pt x="13093" y="2578"/>
                </a:lnTo>
                <a:lnTo>
                  <a:pt x="2628" y="12839"/>
                </a:lnTo>
                <a:lnTo>
                  <a:pt x="0" y="18961"/>
                </a:lnTo>
                <a:lnTo>
                  <a:pt x="0" y="34251"/>
                </a:lnTo>
                <a:lnTo>
                  <a:pt x="2882" y="40830"/>
                </a:lnTo>
                <a:lnTo>
                  <a:pt x="13830" y="50393"/>
                </a:lnTo>
                <a:lnTo>
                  <a:pt x="19710" y="52654"/>
                </a:lnTo>
                <a:lnTo>
                  <a:pt x="33680" y="52654"/>
                </a:lnTo>
                <a:lnTo>
                  <a:pt x="40005" y="50114"/>
                </a:lnTo>
                <a:lnTo>
                  <a:pt x="44745" y="45465"/>
                </a:lnTo>
                <a:lnTo>
                  <a:pt x="21475" y="45465"/>
                </a:lnTo>
                <a:lnTo>
                  <a:pt x="17145" y="43649"/>
                </a:lnTo>
                <a:lnTo>
                  <a:pt x="9626" y="36410"/>
                </a:lnTo>
                <a:lnTo>
                  <a:pt x="7734" y="31800"/>
                </a:lnTo>
                <a:lnTo>
                  <a:pt x="7734" y="20866"/>
                </a:lnTo>
                <a:lnTo>
                  <a:pt x="9563" y="16344"/>
                </a:lnTo>
                <a:lnTo>
                  <a:pt x="13208" y="12738"/>
                </a:lnTo>
                <a:lnTo>
                  <a:pt x="16840" y="9055"/>
                </a:lnTo>
                <a:lnTo>
                  <a:pt x="21297" y="7213"/>
                </a:lnTo>
                <a:lnTo>
                  <a:pt x="44740" y="7213"/>
                </a:lnTo>
                <a:lnTo>
                  <a:pt x="40119" y="2603"/>
                </a:lnTo>
                <a:lnTo>
                  <a:pt x="33909" y="0"/>
                </a:lnTo>
                <a:close/>
              </a:path>
              <a:path w="53340" h="52704">
                <a:moveTo>
                  <a:pt x="44740" y="7213"/>
                </a:moveTo>
                <a:lnTo>
                  <a:pt x="31889" y="7213"/>
                </a:lnTo>
                <a:lnTo>
                  <a:pt x="36322" y="9055"/>
                </a:lnTo>
                <a:lnTo>
                  <a:pt x="43522" y="16382"/>
                </a:lnTo>
                <a:lnTo>
                  <a:pt x="45313" y="20866"/>
                </a:lnTo>
                <a:lnTo>
                  <a:pt x="45282" y="31800"/>
                </a:lnTo>
                <a:lnTo>
                  <a:pt x="43510" y="36207"/>
                </a:lnTo>
                <a:lnTo>
                  <a:pt x="39852" y="39928"/>
                </a:lnTo>
                <a:lnTo>
                  <a:pt x="36195" y="43611"/>
                </a:lnTo>
                <a:lnTo>
                  <a:pt x="31699" y="45465"/>
                </a:lnTo>
                <a:lnTo>
                  <a:pt x="44745" y="45465"/>
                </a:lnTo>
                <a:lnTo>
                  <a:pt x="50482" y="39916"/>
                </a:lnTo>
                <a:lnTo>
                  <a:pt x="53073" y="33731"/>
                </a:lnTo>
                <a:lnTo>
                  <a:pt x="52988" y="18961"/>
                </a:lnTo>
                <a:lnTo>
                  <a:pt x="50482" y="12941"/>
                </a:lnTo>
                <a:lnTo>
                  <a:pt x="44740" y="72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1096370" y="4309912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40" h="52704">
                <a:moveTo>
                  <a:pt x="33909" y="0"/>
                </a:moveTo>
                <a:lnTo>
                  <a:pt x="19329" y="0"/>
                </a:lnTo>
                <a:lnTo>
                  <a:pt x="13068" y="2578"/>
                </a:lnTo>
                <a:lnTo>
                  <a:pt x="2603" y="12839"/>
                </a:lnTo>
                <a:lnTo>
                  <a:pt x="0" y="18961"/>
                </a:lnTo>
                <a:lnTo>
                  <a:pt x="0" y="34251"/>
                </a:lnTo>
                <a:lnTo>
                  <a:pt x="2870" y="40830"/>
                </a:lnTo>
                <a:lnTo>
                  <a:pt x="13830" y="50393"/>
                </a:lnTo>
                <a:lnTo>
                  <a:pt x="19710" y="52654"/>
                </a:lnTo>
                <a:lnTo>
                  <a:pt x="33680" y="52654"/>
                </a:lnTo>
                <a:lnTo>
                  <a:pt x="40005" y="50114"/>
                </a:lnTo>
                <a:lnTo>
                  <a:pt x="44745" y="45465"/>
                </a:lnTo>
                <a:lnTo>
                  <a:pt x="21463" y="45465"/>
                </a:lnTo>
                <a:lnTo>
                  <a:pt x="17119" y="43649"/>
                </a:lnTo>
                <a:lnTo>
                  <a:pt x="13266" y="39916"/>
                </a:lnTo>
                <a:lnTo>
                  <a:pt x="9613" y="36410"/>
                </a:lnTo>
                <a:lnTo>
                  <a:pt x="7734" y="31800"/>
                </a:lnTo>
                <a:lnTo>
                  <a:pt x="7734" y="20866"/>
                </a:lnTo>
                <a:lnTo>
                  <a:pt x="9563" y="16344"/>
                </a:lnTo>
                <a:lnTo>
                  <a:pt x="13182" y="12738"/>
                </a:lnTo>
                <a:lnTo>
                  <a:pt x="16840" y="9055"/>
                </a:lnTo>
                <a:lnTo>
                  <a:pt x="21297" y="7213"/>
                </a:lnTo>
                <a:lnTo>
                  <a:pt x="44715" y="7213"/>
                </a:lnTo>
                <a:lnTo>
                  <a:pt x="40093" y="2603"/>
                </a:lnTo>
                <a:lnTo>
                  <a:pt x="33909" y="0"/>
                </a:lnTo>
                <a:close/>
              </a:path>
              <a:path w="53340" h="52704">
                <a:moveTo>
                  <a:pt x="44715" y="7213"/>
                </a:moveTo>
                <a:lnTo>
                  <a:pt x="31889" y="7213"/>
                </a:lnTo>
                <a:lnTo>
                  <a:pt x="36322" y="9055"/>
                </a:lnTo>
                <a:lnTo>
                  <a:pt x="40105" y="12941"/>
                </a:lnTo>
                <a:lnTo>
                  <a:pt x="43522" y="16382"/>
                </a:lnTo>
                <a:lnTo>
                  <a:pt x="45326" y="20866"/>
                </a:lnTo>
                <a:lnTo>
                  <a:pt x="45295" y="31800"/>
                </a:lnTo>
                <a:lnTo>
                  <a:pt x="43510" y="36207"/>
                </a:lnTo>
                <a:lnTo>
                  <a:pt x="39751" y="40030"/>
                </a:lnTo>
                <a:lnTo>
                  <a:pt x="36195" y="43611"/>
                </a:lnTo>
                <a:lnTo>
                  <a:pt x="31699" y="45465"/>
                </a:lnTo>
                <a:lnTo>
                  <a:pt x="44745" y="45465"/>
                </a:lnTo>
                <a:lnTo>
                  <a:pt x="50457" y="39916"/>
                </a:lnTo>
                <a:lnTo>
                  <a:pt x="53073" y="33731"/>
                </a:lnTo>
                <a:lnTo>
                  <a:pt x="52987" y="18961"/>
                </a:lnTo>
                <a:lnTo>
                  <a:pt x="50457" y="12941"/>
                </a:lnTo>
                <a:lnTo>
                  <a:pt x="44715" y="72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1159086" y="4310884"/>
            <a:ext cx="22860" cy="50801"/>
          </a:xfrm>
          <a:custGeom>
            <a:avLst/>
            <a:gdLst/>
            <a:ahLst/>
            <a:cxnLst/>
            <a:rect l="l" t="t" r="r" b="b"/>
            <a:pathLst>
              <a:path w="22859" h="50800">
                <a:moveTo>
                  <a:pt x="7658" y="0"/>
                </a:moveTo>
                <a:lnTo>
                  <a:pt x="0" y="0"/>
                </a:lnTo>
                <a:lnTo>
                  <a:pt x="0" y="50749"/>
                </a:lnTo>
                <a:lnTo>
                  <a:pt x="22567" y="50749"/>
                </a:lnTo>
                <a:lnTo>
                  <a:pt x="22567" y="43548"/>
                </a:lnTo>
                <a:lnTo>
                  <a:pt x="7658" y="43548"/>
                </a:lnTo>
                <a:lnTo>
                  <a:pt x="76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349038" y="4538245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876" y="105803"/>
                </a:moveTo>
                <a:lnTo>
                  <a:pt x="0" y="105803"/>
                </a:lnTo>
                <a:lnTo>
                  <a:pt x="0" y="0"/>
                </a:lnTo>
                <a:lnTo>
                  <a:pt x="127876" y="0"/>
                </a:lnTo>
                <a:lnTo>
                  <a:pt x="127876" y="105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353510" y="4541977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910" y="98361"/>
                </a:moveTo>
                <a:lnTo>
                  <a:pt x="0" y="98361"/>
                </a:lnTo>
                <a:lnTo>
                  <a:pt x="0" y="0"/>
                </a:lnTo>
                <a:lnTo>
                  <a:pt x="118910" y="0"/>
                </a:lnTo>
                <a:lnTo>
                  <a:pt x="118910" y="98361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412958" y="4538245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803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0567860" y="4538245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803"/>
                </a:moveTo>
                <a:lnTo>
                  <a:pt x="0" y="105803"/>
                </a:lnTo>
                <a:lnTo>
                  <a:pt x="0" y="0"/>
                </a:lnTo>
                <a:lnTo>
                  <a:pt x="127901" y="0"/>
                </a:lnTo>
                <a:lnTo>
                  <a:pt x="127901" y="105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0572356" y="4541977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910" y="98361"/>
                </a:moveTo>
                <a:lnTo>
                  <a:pt x="0" y="98361"/>
                </a:lnTo>
                <a:lnTo>
                  <a:pt x="0" y="0"/>
                </a:lnTo>
                <a:lnTo>
                  <a:pt x="118910" y="0"/>
                </a:lnTo>
                <a:lnTo>
                  <a:pt x="118910" y="98361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0631804" y="4538245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803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0349038" y="4395320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876" y="105778"/>
                </a:moveTo>
                <a:lnTo>
                  <a:pt x="0" y="105778"/>
                </a:lnTo>
                <a:lnTo>
                  <a:pt x="0" y="0"/>
                </a:lnTo>
                <a:lnTo>
                  <a:pt x="127876" y="0"/>
                </a:lnTo>
                <a:lnTo>
                  <a:pt x="127876" y="105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353510" y="4399052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910" y="98336"/>
                </a:moveTo>
                <a:lnTo>
                  <a:pt x="0" y="98336"/>
                </a:lnTo>
                <a:lnTo>
                  <a:pt x="0" y="0"/>
                </a:lnTo>
                <a:lnTo>
                  <a:pt x="118910" y="0"/>
                </a:lnTo>
                <a:lnTo>
                  <a:pt x="118910" y="983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0412958" y="4395320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778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567860" y="4395320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778"/>
                </a:moveTo>
                <a:lnTo>
                  <a:pt x="0" y="105778"/>
                </a:lnTo>
                <a:lnTo>
                  <a:pt x="0" y="0"/>
                </a:lnTo>
                <a:lnTo>
                  <a:pt x="127901" y="0"/>
                </a:lnTo>
                <a:lnTo>
                  <a:pt x="127901" y="105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572356" y="4399052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910" y="98336"/>
                </a:moveTo>
                <a:lnTo>
                  <a:pt x="0" y="98336"/>
                </a:lnTo>
                <a:lnTo>
                  <a:pt x="0" y="0"/>
                </a:lnTo>
                <a:lnTo>
                  <a:pt x="118910" y="0"/>
                </a:lnTo>
                <a:lnTo>
                  <a:pt x="118910" y="983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0631804" y="4395320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778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1360925" y="4538245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803"/>
                </a:moveTo>
                <a:lnTo>
                  <a:pt x="0" y="105803"/>
                </a:lnTo>
                <a:lnTo>
                  <a:pt x="0" y="0"/>
                </a:lnTo>
                <a:lnTo>
                  <a:pt x="127901" y="0"/>
                </a:lnTo>
                <a:lnTo>
                  <a:pt x="127901" y="105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1365421" y="4541977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897" y="98361"/>
                </a:moveTo>
                <a:lnTo>
                  <a:pt x="0" y="98361"/>
                </a:lnTo>
                <a:lnTo>
                  <a:pt x="0" y="0"/>
                </a:lnTo>
                <a:lnTo>
                  <a:pt x="118897" y="0"/>
                </a:lnTo>
                <a:lnTo>
                  <a:pt x="118897" y="98361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1424887" y="4538245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803"/>
                </a:lnTo>
              </a:path>
            </a:pathLst>
          </a:custGeom>
          <a:ln w="44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1579758" y="4538245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803"/>
                </a:moveTo>
                <a:lnTo>
                  <a:pt x="0" y="105803"/>
                </a:lnTo>
                <a:lnTo>
                  <a:pt x="0" y="0"/>
                </a:lnTo>
                <a:lnTo>
                  <a:pt x="127901" y="0"/>
                </a:lnTo>
                <a:lnTo>
                  <a:pt x="127901" y="105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1584267" y="4541977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897" y="98361"/>
                </a:moveTo>
                <a:lnTo>
                  <a:pt x="0" y="98361"/>
                </a:lnTo>
                <a:lnTo>
                  <a:pt x="0" y="0"/>
                </a:lnTo>
                <a:lnTo>
                  <a:pt x="118897" y="0"/>
                </a:lnTo>
                <a:lnTo>
                  <a:pt x="118897" y="98361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1643728" y="4538245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803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1360925" y="4395320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778"/>
                </a:moveTo>
                <a:lnTo>
                  <a:pt x="0" y="105778"/>
                </a:lnTo>
                <a:lnTo>
                  <a:pt x="0" y="0"/>
                </a:lnTo>
                <a:lnTo>
                  <a:pt x="127901" y="0"/>
                </a:lnTo>
                <a:lnTo>
                  <a:pt x="127901" y="105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1365421" y="4399052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897" y="98336"/>
                </a:moveTo>
                <a:lnTo>
                  <a:pt x="0" y="98336"/>
                </a:lnTo>
                <a:lnTo>
                  <a:pt x="0" y="0"/>
                </a:lnTo>
                <a:lnTo>
                  <a:pt x="118897" y="0"/>
                </a:lnTo>
                <a:lnTo>
                  <a:pt x="118897" y="983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1424887" y="4395320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778"/>
                </a:lnTo>
              </a:path>
            </a:pathLst>
          </a:custGeom>
          <a:ln w="44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1579758" y="4395320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778"/>
                </a:moveTo>
                <a:lnTo>
                  <a:pt x="0" y="105778"/>
                </a:lnTo>
                <a:lnTo>
                  <a:pt x="0" y="0"/>
                </a:lnTo>
                <a:lnTo>
                  <a:pt x="127901" y="0"/>
                </a:lnTo>
                <a:lnTo>
                  <a:pt x="127901" y="105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1584267" y="4399052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897" y="98336"/>
                </a:moveTo>
                <a:lnTo>
                  <a:pt x="0" y="98336"/>
                </a:lnTo>
                <a:lnTo>
                  <a:pt x="0" y="0"/>
                </a:lnTo>
                <a:lnTo>
                  <a:pt x="118897" y="0"/>
                </a:lnTo>
                <a:lnTo>
                  <a:pt x="118897" y="983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1643728" y="4395320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778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0126303" y="3599830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5" h="1757045">
                <a:moveTo>
                  <a:pt x="891667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4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7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7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649653" y="7140677"/>
            <a:ext cx="1239520" cy="141606"/>
          </a:xfrm>
          <a:custGeom>
            <a:avLst/>
            <a:gdLst/>
            <a:ahLst/>
            <a:cxnLst/>
            <a:rect l="l" t="t" r="r" b="b"/>
            <a:pathLst>
              <a:path w="1239520" h="141604">
                <a:moveTo>
                  <a:pt x="1238961" y="141109"/>
                </a:moveTo>
                <a:lnTo>
                  <a:pt x="0" y="141109"/>
                </a:lnTo>
                <a:lnTo>
                  <a:pt x="0" y="0"/>
                </a:lnTo>
                <a:lnTo>
                  <a:pt x="1238961" y="0"/>
                </a:lnTo>
                <a:lnTo>
                  <a:pt x="1238961" y="141109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579876" y="6850612"/>
            <a:ext cx="1341120" cy="476885"/>
          </a:xfrm>
          <a:custGeom>
            <a:avLst/>
            <a:gdLst/>
            <a:ahLst/>
            <a:cxnLst/>
            <a:rect l="l" t="t" r="r" b="b"/>
            <a:pathLst>
              <a:path w="1341120" h="476884">
                <a:moveTo>
                  <a:pt x="1127437" y="304164"/>
                </a:moveTo>
                <a:lnTo>
                  <a:pt x="259257" y="304164"/>
                </a:lnTo>
                <a:lnTo>
                  <a:pt x="311424" y="314871"/>
                </a:lnTo>
                <a:lnTo>
                  <a:pt x="348157" y="341932"/>
                </a:lnTo>
                <a:lnTo>
                  <a:pt x="372227" y="377756"/>
                </a:lnTo>
                <a:lnTo>
                  <a:pt x="386406" y="414754"/>
                </a:lnTo>
                <a:lnTo>
                  <a:pt x="393465" y="445336"/>
                </a:lnTo>
                <a:lnTo>
                  <a:pt x="396176" y="461911"/>
                </a:lnTo>
                <a:lnTo>
                  <a:pt x="399084" y="476021"/>
                </a:lnTo>
                <a:lnTo>
                  <a:pt x="410730" y="476262"/>
                </a:lnTo>
                <a:lnTo>
                  <a:pt x="1000582" y="476262"/>
                </a:lnTo>
                <a:lnTo>
                  <a:pt x="1014588" y="469134"/>
                </a:lnTo>
                <a:lnTo>
                  <a:pt x="1025248" y="450949"/>
                </a:lnTo>
                <a:lnTo>
                  <a:pt x="1033046" y="426504"/>
                </a:lnTo>
                <a:lnTo>
                  <a:pt x="1038466" y="400595"/>
                </a:lnTo>
                <a:lnTo>
                  <a:pt x="1050359" y="369941"/>
                </a:lnTo>
                <a:lnTo>
                  <a:pt x="1076872" y="335044"/>
                </a:lnTo>
                <a:lnTo>
                  <a:pt x="1117313" y="306405"/>
                </a:lnTo>
                <a:lnTo>
                  <a:pt x="1127437" y="304164"/>
                </a:lnTo>
                <a:close/>
              </a:path>
              <a:path w="1341120" h="476884">
                <a:moveTo>
                  <a:pt x="595336" y="0"/>
                </a:moveTo>
                <a:lnTo>
                  <a:pt x="526296" y="1643"/>
                </a:lnTo>
                <a:lnTo>
                  <a:pt x="461385" y="6776"/>
                </a:lnTo>
                <a:lnTo>
                  <a:pt x="407098" y="16331"/>
                </a:lnTo>
                <a:lnTo>
                  <a:pt x="360732" y="31915"/>
                </a:lnTo>
                <a:lnTo>
                  <a:pt x="315654" y="53428"/>
                </a:lnTo>
                <a:lnTo>
                  <a:pt x="272437" y="79261"/>
                </a:lnTo>
                <a:lnTo>
                  <a:pt x="231654" y="107806"/>
                </a:lnTo>
                <a:lnTo>
                  <a:pt x="193879" y="137453"/>
                </a:lnTo>
                <a:lnTo>
                  <a:pt x="159683" y="166596"/>
                </a:lnTo>
                <a:lnTo>
                  <a:pt x="129641" y="193623"/>
                </a:lnTo>
                <a:lnTo>
                  <a:pt x="87644" y="240052"/>
                </a:lnTo>
                <a:lnTo>
                  <a:pt x="58000" y="286267"/>
                </a:lnTo>
                <a:lnTo>
                  <a:pt x="39416" y="326219"/>
                </a:lnTo>
                <a:lnTo>
                  <a:pt x="30594" y="353859"/>
                </a:lnTo>
                <a:lnTo>
                  <a:pt x="22749" y="377474"/>
                </a:lnTo>
                <a:lnTo>
                  <a:pt x="11487" y="404772"/>
                </a:lnTo>
                <a:lnTo>
                  <a:pt x="2130" y="428867"/>
                </a:lnTo>
                <a:lnTo>
                  <a:pt x="0" y="442874"/>
                </a:lnTo>
                <a:lnTo>
                  <a:pt x="4394" y="451776"/>
                </a:lnTo>
                <a:lnTo>
                  <a:pt x="14579" y="454748"/>
                </a:lnTo>
                <a:lnTo>
                  <a:pt x="53174" y="454748"/>
                </a:lnTo>
                <a:lnTo>
                  <a:pt x="76551" y="446407"/>
                </a:lnTo>
                <a:lnTo>
                  <a:pt x="98233" y="424895"/>
                </a:lnTo>
                <a:lnTo>
                  <a:pt x="120450" y="395480"/>
                </a:lnTo>
                <a:lnTo>
                  <a:pt x="145431" y="363432"/>
                </a:lnTo>
                <a:lnTo>
                  <a:pt x="175407" y="334018"/>
                </a:lnTo>
                <a:lnTo>
                  <a:pt x="212606" y="312506"/>
                </a:lnTo>
                <a:lnTo>
                  <a:pt x="259257" y="304164"/>
                </a:lnTo>
                <a:lnTo>
                  <a:pt x="1127437" y="304164"/>
                </a:lnTo>
                <a:lnTo>
                  <a:pt x="1170990" y="294525"/>
                </a:lnTo>
                <a:lnTo>
                  <a:pt x="1301580" y="294525"/>
                </a:lnTo>
                <a:lnTo>
                  <a:pt x="1299898" y="290805"/>
                </a:lnTo>
                <a:lnTo>
                  <a:pt x="1272209" y="252983"/>
                </a:lnTo>
                <a:lnTo>
                  <a:pt x="1236022" y="226339"/>
                </a:lnTo>
                <a:lnTo>
                  <a:pt x="1189628" y="203649"/>
                </a:lnTo>
                <a:lnTo>
                  <a:pt x="1137152" y="185305"/>
                </a:lnTo>
                <a:lnTo>
                  <a:pt x="1082714" y="171698"/>
                </a:lnTo>
                <a:lnTo>
                  <a:pt x="1030439" y="163220"/>
                </a:lnTo>
                <a:lnTo>
                  <a:pt x="981921" y="156485"/>
                </a:lnTo>
                <a:lnTo>
                  <a:pt x="952522" y="146697"/>
                </a:lnTo>
                <a:lnTo>
                  <a:pt x="929680" y="127737"/>
                </a:lnTo>
                <a:lnTo>
                  <a:pt x="900836" y="93484"/>
                </a:lnTo>
                <a:lnTo>
                  <a:pt x="864584" y="56498"/>
                </a:lnTo>
                <a:lnTo>
                  <a:pt x="830375" y="31817"/>
                </a:lnTo>
                <a:lnTo>
                  <a:pt x="782840" y="9651"/>
                </a:lnTo>
                <a:lnTo>
                  <a:pt x="719812" y="3447"/>
                </a:lnTo>
                <a:lnTo>
                  <a:pt x="662007" y="912"/>
                </a:lnTo>
                <a:lnTo>
                  <a:pt x="595336" y="0"/>
                </a:lnTo>
                <a:close/>
              </a:path>
              <a:path w="1341120" h="476884">
                <a:moveTo>
                  <a:pt x="1301580" y="294525"/>
                </a:moveTo>
                <a:lnTo>
                  <a:pt x="1170990" y="294525"/>
                </a:lnTo>
                <a:lnTo>
                  <a:pt x="1220278" y="304828"/>
                </a:lnTo>
                <a:lnTo>
                  <a:pt x="1251818" y="330220"/>
                </a:lnTo>
                <a:lnTo>
                  <a:pt x="1271344" y="362424"/>
                </a:lnTo>
                <a:lnTo>
                  <a:pt x="1284592" y="393166"/>
                </a:lnTo>
                <a:lnTo>
                  <a:pt x="1294028" y="414372"/>
                </a:lnTo>
                <a:lnTo>
                  <a:pt x="1300006" y="426504"/>
                </a:lnTo>
                <a:lnTo>
                  <a:pt x="1304976" y="433973"/>
                </a:lnTo>
                <a:lnTo>
                  <a:pt x="1311541" y="441413"/>
                </a:lnTo>
                <a:lnTo>
                  <a:pt x="1333385" y="441413"/>
                </a:lnTo>
                <a:lnTo>
                  <a:pt x="1341005" y="426373"/>
                </a:lnTo>
                <a:lnTo>
                  <a:pt x="1336496" y="388754"/>
                </a:lnTo>
                <a:lnTo>
                  <a:pt x="1322060" y="339813"/>
                </a:lnTo>
                <a:lnTo>
                  <a:pt x="1301580" y="294525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579876" y="6850612"/>
            <a:ext cx="1341120" cy="476885"/>
          </a:xfrm>
          <a:custGeom>
            <a:avLst/>
            <a:gdLst/>
            <a:ahLst/>
            <a:cxnLst/>
            <a:rect l="l" t="t" r="r" b="b"/>
            <a:pathLst>
              <a:path w="1341120" h="476884">
                <a:moveTo>
                  <a:pt x="682358" y="476262"/>
                </a:moveTo>
                <a:lnTo>
                  <a:pt x="410730" y="476262"/>
                </a:lnTo>
                <a:lnTo>
                  <a:pt x="399084" y="476021"/>
                </a:lnTo>
                <a:lnTo>
                  <a:pt x="396176" y="461911"/>
                </a:lnTo>
                <a:lnTo>
                  <a:pt x="393465" y="445336"/>
                </a:lnTo>
                <a:lnTo>
                  <a:pt x="386406" y="414754"/>
                </a:lnTo>
                <a:lnTo>
                  <a:pt x="372227" y="377756"/>
                </a:lnTo>
                <a:lnTo>
                  <a:pt x="348157" y="341932"/>
                </a:lnTo>
                <a:lnTo>
                  <a:pt x="311424" y="314871"/>
                </a:lnTo>
                <a:lnTo>
                  <a:pt x="259257" y="304164"/>
                </a:lnTo>
                <a:lnTo>
                  <a:pt x="212606" y="312506"/>
                </a:lnTo>
                <a:lnTo>
                  <a:pt x="175407" y="334018"/>
                </a:lnTo>
                <a:lnTo>
                  <a:pt x="145431" y="363432"/>
                </a:lnTo>
                <a:lnTo>
                  <a:pt x="120450" y="395480"/>
                </a:lnTo>
                <a:lnTo>
                  <a:pt x="98233" y="424895"/>
                </a:lnTo>
                <a:lnTo>
                  <a:pt x="76551" y="446407"/>
                </a:lnTo>
                <a:lnTo>
                  <a:pt x="53174" y="454748"/>
                </a:lnTo>
                <a:lnTo>
                  <a:pt x="14579" y="454748"/>
                </a:lnTo>
                <a:lnTo>
                  <a:pt x="4394" y="451776"/>
                </a:lnTo>
                <a:lnTo>
                  <a:pt x="0" y="442874"/>
                </a:lnTo>
                <a:lnTo>
                  <a:pt x="2130" y="428867"/>
                </a:lnTo>
                <a:lnTo>
                  <a:pt x="11487" y="404772"/>
                </a:lnTo>
                <a:lnTo>
                  <a:pt x="22749" y="377474"/>
                </a:lnTo>
                <a:lnTo>
                  <a:pt x="30594" y="353859"/>
                </a:lnTo>
                <a:lnTo>
                  <a:pt x="58000" y="286267"/>
                </a:lnTo>
                <a:lnTo>
                  <a:pt x="87644" y="240052"/>
                </a:lnTo>
                <a:lnTo>
                  <a:pt x="129641" y="193623"/>
                </a:lnTo>
                <a:lnTo>
                  <a:pt x="159683" y="166596"/>
                </a:lnTo>
                <a:lnTo>
                  <a:pt x="193879" y="137453"/>
                </a:lnTo>
                <a:lnTo>
                  <a:pt x="231654" y="107806"/>
                </a:lnTo>
                <a:lnTo>
                  <a:pt x="272437" y="79261"/>
                </a:lnTo>
                <a:lnTo>
                  <a:pt x="315654" y="53428"/>
                </a:lnTo>
                <a:lnTo>
                  <a:pt x="360732" y="31915"/>
                </a:lnTo>
                <a:lnTo>
                  <a:pt x="407098" y="16331"/>
                </a:lnTo>
                <a:lnTo>
                  <a:pt x="461385" y="6776"/>
                </a:lnTo>
                <a:lnTo>
                  <a:pt x="526296" y="1643"/>
                </a:lnTo>
                <a:lnTo>
                  <a:pt x="595336" y="0"/>
                </a:lnTo>
                <a:lnTo>
                  <a:pt x="662007" y="912"/>
                </a:lnTo>
                <a:lnTo>
                  <a:pt x="719812" y="3447"/>
                </a:lnTo>
                <a:lnTo>
                  <a:pt x="762256" y="6671"/>
                </a:lnTo>
                <a:lnTo>
                  <a:pt x="801897" y="17012"/>
                </a:lnTo>
                <a:lnTo>
                  <a:pt x="864584" y="56498"/>
                </a:lnTo>
                <a:lnTo>
                  <a:pt x="900836" y="93484"/>
                </a:lnTo>
                <a:lnTo>
                  <a:pt x="929680" y="127737"/>
                </a:lnTo>
                <a:lnTo>
                  <a:pt x="952522" y="146697"/>
                </a:lnTo>
                <a:lnTo>
                  <a:pt x="981921" y="156485"/>
                </a:lnTo>
                <a:lnTo>
                  <a:pt x="1030439" y="163220"/>
                </a:lnTo>
                <a:lnTo>
                  <a:pt x="1082714" y="171698"/>
                </a:lnTo>
                <a:lnTo>
                  <a:pt x="1137152" y="185305"/>
                </a:lnTo>
                <a:lnTo>
                  <a:pt x="1189628" y="203649"/>
                </a:lnTo>
                <a:lnTo>
                  <a:pt x="1236022" y="226339"/>
                </a:lnTo>
                <a:lnTo>
                  <a:pt x="1272209" y="252983"/>
                </a:lnTo>
                <a:lnTo>
                  <a:pt x="1299898" y="290805"/>
                </a:lnTo>
                <a:lnTo>
                  <a:pt x="1322060" y="339813"/>
                </a:lnTo>
                <a:lnTo>
                  <a:pt x="1336496" y="388754"/>
                </a:lnTo>
                <a:lnTo>
                  <a:pt x="1341005" y="426373"/>
                </a:lnTo>
                <a:lnTo>
                  <a:pt x="1333385" y="441413"/>
                </a:lnTo>
                <a:lnTo>
                  <a:pt x="1311541" y="441413"/>
                </a:lnTo>
                <a:lnTo>
                  <a:pt x="1304976" y="433973"/>
                </a:lnTo>
                <a:lnTo>
                  <a:pt x="1299981" y="426467"/>
                </a:lnTo>
                <a:lnTo>
                  <a:pt x="1294028" y="414372"/>
                </a:lnTo>
                <a:lnTo>
                  <a:pt x="1284592" y="393166"/>
                </a:lnTo>
                <a:lnTo>
                  <a:pt x="1271344" y="362424"/>
                </a:lnTo>
                <a:lnTo>
                  <a:pt x="1251818" y="330220"/>
                </a:lnTo>
                <a:lnTo>
                  <a:pt x="1220278" y="304828"/>
                </a:lnTo>
                <a:lnTo>
                  <a:pt x="1170990" y="294525"/>
                </a:lnTo>
                <a:lnTo>
                  <a:pt x="1117313" y="306405"/>
                </a:lnTo>
                <a:lnTo>
                  <a:pt x="1076872" y="335044"/>
                </a:lnTo>
                <a:lnTo>
                  <a:pt x="1050359" y="369941"/>
                </a:lnTo>
                <a:lnTo>
                  <a:pt x="1038466" y="400595"/>
                </a:lnTo>
                <a:lnTo>
                  <a:pt x="1033046" y="426504"/>
                </a:lnTo>
                <a:lnTo>
                  <a:pt x="1025248" y="450949"/>
                </a:lnTo>
                <a:lnTo>
                  <a:pt x="1014588" y="469134"/>
                </a:lnTo>
                <a:lnTo>
                  <a:pt x="1000582" y="476262"/>
                </a:lnTo>
                <a:lnTo>
                  <a:pt x="682358" y="476262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825135" y="7095584"/>
            <a:ext cx="109474" cy="1218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523514" y="7088762"/>
            <a:ext cx="397509" cy="238125"/>
          </a:xfrm>
          <a:custGeom>
            <a:avLst/>
            <a:gdLst/>
            <a:ahLst/>
            <a:cxnLst/>
            <a:rect l="l" t="t" r="r" b="b"/>
            <a:pathLst>
              <a:path w="397510" h="238125">
                <a:moveTo>
                  <a:pt x="220797" y="0"/>
                </a:moveTo>
                <a:lnTo>
                  <a:pt x="151559" y="8562"/>
                </a:lnTo>
                <a:lnTo>
                  <a:pt x="106083" y="29283"/>
                </a:lnTo>
                <a:lnTo>
                  <a:pt x="71465" y="57553"/>
                </a:lnTo>
                <a:lnTo>
                  <a:pt x="46206" y="88246"/>
                </a:lnTo>
                <a:lnTo>
                  <a:pt x="18130" y="143010"/>
                </a:lnTo>
                <a:lnTo>
                  <a:pt x="4243" y="209770"/>
                </a:lnTo>
                <a:lnTo>
                  <a:pt x="0" y="238120"/>
                </a:lnTo>
                <a:lnTo>
                  <a:pt x="21340" y="237352"/>
                </a:lnTo>
                <a:lnTo>
                  <a:pt x="38204" y="235663"/>
                </a:lnTo>
                <a:lnTo>
                  <a:pt x="50206" y="233973"/>
                </a:lnTo>
                <a:lnTo>
                  <a:pt x="56959" y="233205"/>
                </a:lnTo>
                <a:lnTo>
                  <a:pt x="70960" y="226074"/>
                </a:lnTo>
                <a:lnTo>
                  <a:pt x="81619" y="207880"/>
                </a:lnTo>
                <a:lnTo>
                  <a:pt x="89417" y="183426"/>
                </a:lnTo>
                <a:lnTo>
                  <a:pt x="94830" y="157513"/>
                </a:lnTo>
                <a:lnTo>
                  <a:pt x="106720" y="126865"/>
                </a:lnTo>
                <a:lnTo>
                  <a:pt x="133227" y="91967"/>
                </a:lnTo>
                <a:lnTo>
                  <a:pt x="173667" y="63325"/>
                </a:lnTo>
                <a:lnTo>
                  <a:pt x="227355" y="51443"/>
                </a:lnTo>
                <a:lnTo>
                  <a:pt x="356582" y="51443"/>
                </a:lnTo>
                <a:lnTo>
                  <a:pt x="344487" y="28837"/>
                </a:lnTo>
                <a:lnTo>
                  <a:pt x="294254" y="9587"/>
                </a:lnTo>
                <a:lnTo>
                  <a:pt x="251053" y="1499"/>
                </a:lnTo>
                <a:lnTo>
                  <a:pt x="220797" y="0"/>
                </a:lnTo>
                <a:close/>
              </a:path>
              <a:path w="397510" h="238125">
                <a:moveTo>
                  <a:pt x="356582" y="51443"/>
                </a:moveTo>
                <a:lnTo>
                  <a:pt x="227355" y="51443"/>
                </a:lnTo>
                <a:lnTo>
                  <a:pt x="276648" y="61747"/>
                </a:lnTo>
                <a:lnTo>
                  <a:pt x="308187" y="87141"/>
                </a:lnTo>
                <a:lnTo>
                  <a:pt x="327710" y="119353"/>
                </a:lnTo>
                <a:lnTo>
                  <a:pt x="340956" y="150109"/>
                </a:lnTo>
                <a:lnTo>
                  <a:pt x="351934" y="172976"/>
                </a:lnTo>
                <a:lnTo>
                  <a:pt x="360446" y="187844"/>
                </a:lnTo>
                <a:lnTo>
                  <a:pt x="365951" y="195897"/>
                </a:lnTo>
                <a:lnTo>
                  <a:pt x="367906" y="198319"/>
                </a:lnTo>
                <a:lnTo>
                  <a:pt x="389750" y="198319"/>
                </a:lnTo>
                <a:lnTo>
                  <a:pt x="397424" y="180006"/>
                </a:lnTo>
                <a:lnTo>
                  <a:pt x="390421" y="135361"/>
                </a:lnTo>
                <a:lnTo>
                  <a:pt x="371767" y="79825"/>
                </a:lnTo>
                <a:lnTo>
                  <a:pt x="356582" y="51443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523514" y="7088762"/>
            <a:ext cx="397509" cy="238125"/>
          </a:xfrm>
          <a:custGeom>
            <a:avLst/>
            <a:gdLst/>
            <a:ahLst/>
            <a:cxnLst/>
            <a:rect l="l" t="t" r="r" b="b"/>
            <a:pathLst>
              <a:path w="397510" h="238125">
                <a:moveTo>
                  <a:pt x="227355" y="51443"/>
                </a:moveTo>
                <a:lnTo>
                  <a:pt x="276648" y="61747"/>
                </a:lnTo>
                <a:lnTo>
                  <a:pt x="308187" y="87141"/>
                </a:lnTo>
                <a:lnTo>
                  <a:pt x="327710" y="119353"/>
                </a:lnTo>
                <a:lnTo>
                  <a:pt x="340956" y="150109"/>
                </a:lnTo>
                <a:lnTo>
                  <a:pt x="351934" y="172976"/>
                </a:lnTo>
                <a:lnTo>
                  <a:pt x="389750" y="198319"/>
                </a:lnTo>
                <a:lnTo>
                  <a:pt x="397424" y="180006"/>
                </a:lnTo>
                <a:lnTo>
                  <a:pt x="390421" y="135361"/>
                </a:lnTo>
                <a:lnTo>
                  <a:pt x="371767" y="79825"/>
                </a:lnTo>
                <a:lnTo>
                  <a:pt x="344487" y="28837"/>
                </a:lnTo>
                <a:lnTo>
                  <a:pt x="294254" y="9587"/>
                </a:lnTo>
                <a:lnTo>
                  <a:pt x="251053" y="1499"/>
                </a:lnTo>
                <a:lnTo>
                  <a:pt x="220797" y="0"/>
                </a:lnTo>
                <a:lnTo>
                  <a:pt x="209397" y="516"/>
                </a:lnTo>
                <a:lnTo>
                  <a:pt x="151559" y="8562"/>
                </a:lnTo>
                <a:lnTo>
                  <a:pt x="106083" y="29283"/>
                </a:lnTo>
                <a:lnTo>
                  <a:pt x="71465" y="57553"/>
                </a:lnTo>
                <a:lnTo>
                  <a:pt x="46206" y="88246"/>
                </a:lnTo>
                <a:lnTo>
                  <a:pt x="18130" y="143010"/>
                </a:lnTo>
                <a:lnTo>
                  <a:pt x="4243" y="209770"/>
                </a:lnTo>
                <a:lnTo>
                  <a:pt x="0" y="238120"/>
                </a:lnTo>
                <a:lnTo>
                  <a:pt x="21340" y="237352"/>
                </a:lnTo>
                <a:lnTo>
                  <a:pt x="38204" y="235663"/>
                </a:lnTo>
                <a:lnTo>
                  <a:pt x="50206" y="233973"/>
                </a:lnTo>
                <a:lnTo>
                  <a:pt x="56959" y="233205"/>
                </a:lnTo>
                <a:lnTo>
                  <a:pt x="70960" y="226074"/>
                </a:lnTo>
                <a:lnTo>
                  <a:pt x="81619" y="207880"/>
                </a:lnTo>
                <a:lnTo>
                  <a:pt x="89417" y="183426"/>
                </a:lnTo>
                <a:lnTo>
                  <a:pt x="94830" y="157513"/>
                </a:lnTo>
                <a:lnTo>
                  <a:pt x="106720" y="126865"/>
                </a:lnTo>
                <a:lnTo>
                  <a:pt x="133227" y="91967"/>
                </a:lnTo>
                <a:lnTo>
                  <a:pt x="173667" y="63325"/>
                </a:lnTo>
                <a:lnTo>
                  <a:pt x="227355" y="51443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523507" y="7093659"/>
            <a:ext cx="400050" cy="233679"/>
          </a:xfrm>
          <a:custGeom>
            <a:avLst/>
            <a:gdLst/>
            <a:ahLst/>
            <a:cxnLst/>
            <a:rect l="l" t="t" r="r" b="b"/>
            <a:pathLst>
              <a:path w="400050" h="233679">
                <a:moveTo>
                  <a:pt x="223326" y="0"/>
                </a:moveTo>
                <a:lnTo>
                  <a:pt x="154099" y="8564"/>
                </a:lnTo>
                <a:lnTo>
                  <a:pt x="108630" y="29290"/>
                </a:lnTo>
                <a:lnTo>
                  <a:pt x="74016" y="57566"/>
                </a:lnTo>
                <a:lnTo>
                  <a:pt x="48758" y="88262"/>
                </a:lnTo>
                <a:lnTo>
                  <a:pt x="20282" y="142262"/>
                </a:lnTo>
                <a:lnTo>
                  <a:pt x="4636" y="205637"/>
                </a:lnTo>
                <a:lnTo>
                  <a:pt x="0" y="233205"/>
                </a:lnTo>
                <a:lnTo>
                  <a:pt x="59512" y="233205"/>
                </a:lnTo>
                <a:lnTo>
                  <a:pt x="73512" y="226078"/>
                </a:lnTo>
                <a:lnTo>
                  <a:pt x="84172" y="207894"/>
                </a:lnTo>
                <a:lnTo>
                  <a:pt x="91969" y="183452"/>
                </a:lnTo>
                <a:lnTo>
                  <a:pt x="97383" y="157551"/>
                </a:lnTo>
                <a:lnTo>
                  <a:pt x="109271" y="126890"/>
                </a:lnTo>
                <a:lnTo>
                  <a:pt x="135775" y="91989"/>
                </a:lnTo>
                <a:lnTo>
                  <a:pt x="176214" y="63348"/>
                </a:lnTo>
                <a:lnTo>
                  <a:pt x="229908" y="51468"/>
                </a:lnTo>
                <a:lnTo>
                  <a:pt x="359134" y="51468"/>
                </a:lnTo>
                <a:lnTo>
                  <a:pt x="347040" y="28862"/>
                </a:lnTo>
                <a:lnTo>
                  <a:pt x="296798" y="9597"/>
                </a:lnTo>
                <a:lnTo>
                  <a:pt x="253588" y="1501"/>
                </a:lnTo>
                <a:lnTo>
                  <a:pt x="223326" y="0"/>
                </a:lnTo>
                <a:close/>
              </a:path>
              <a:path w="400050" h="233679">
                <a:moveTo>
                  <a:pt x="359134" y="51468"/>
                </a:moveTo>
                <a:lnTo>
                  <a:pt x="229908" y="51468"/>
                </a:lnTo>
                <a:lnTo>
                  <a:pt x="279201" y="61772"/>
                </a:lnTo>
                <a:lnTo>
                  <a:pt x="310740" y="87166"/>
                </a:lnTo>
                <a:lnTo>
                  <a:pt x="330263" y="119378"/>
                </a:lnTo>
                <a:lnTo>
                  <a:pt x="343509" y="150134"/>
                </a:lnTo>
                <a:lnTo>
                  <a:pt x="354476" y="173003"/>
                </a:lnTo>
                <a:lnTo>
                  <a:pt x="362989" y="187876"/>
                </a:lnTo>
                <a:lnTo>
                  <a:pt x="368500" y="195933"/>
                </a:lnTo>
                <a:lnTo>
                  <a:pt x="370459" y="198356"/>
                </a:lnTo>
                <a:lnTo>
                  <a:pt x="392303" y="198356"/>
                </a:lnTo>
                <a:lnTo>
                  <a:pt x="399977" y="180042"/>
                </a:lnTo>
                <a:lnTo>
                  <a:pt x="392974" y="135393"/>
                </a:lnTo>
                <a:lnTo>
                  <a:pt x="374320" y="79852"/>
                </a:lnTo>
                <a:lnTo>
                  <a:pt x="359134" y="51468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523507" y="7093659"/>
            <a:ext cx="400050" cy="233679"/>
          </a:xfrm>
          <a:custGeom>
            <a:avLst/>
            <a:gdLst/>
            <a:ahLst/>
            <a:cxnLst/>
            <a:rect l="l" t="t" r="r" b="b"/>
            <a:pathLst>
              <a:path w="400050" h="233679">
                <a:moveTo>
                  <a:pt x="229908" y="51468"/>
                </a:moveTo>
                <a:lnTo>
                  <a:pt x="279201" y="61772"/>
                </a:lnTo>
                <a:lnTo>
                  <a:pt x="310740" y="87166"/>
                </a:lnTo>
                <a:lnTo>
                  <a:pt x="330263" y="119378"/>
                </a:lnTo>
                <a:lnTo>
                  <a:pt x="343509" y="150134"/>
                </a:lnTo>
                <a:lnTo>
                  <a:pt x="354476" y="173003"/>
                </a:lnTo>
                <a:lnTo>
                  <a:pt x="392303" y="198356"/>
                </a:lnTo>
                <a:lnTo>
                  <a:pt x="399977" y="180042"/>
                </a:lnTo>
                <a:lnTo>
                  <a:pt x="392974" y="135393"/>
                </a:lnTo>
                <a:lnTo>
                  <a:pt x="374320" y="79852"/>
                </a:lnTo>
                <a:lnTo>
                  <a:pt x="347040" y="28862"/>
                </a:lnTo>
                <a:lnTo>
                  <a:pt x="296798" y="9597"/>
                </a:lnTo>
                <a:lnTo>
                  <a:pt x="253588" y="1501"/>
                </a:lnTo>
                <a:lnTo>
                  <a:pt x="223326" y="0"/>
                </a:lnTo>
                <a:lnTo>
                  <a:pt x="211924" y="516"/>
                </a:lnTo>
                <a:lnTo>
                  <a:pt x="154099" y="8564"/>
                </a:lnTo>
                <a:lnTo>
                  <a:pt x="108630" y="29290"/>
                </a:lnTo>
                <a:lnTo>
                  <a:pt x="74016" y="57566"/>
                </a:lnTo>
                <a:lnTo>
                  <a:pt x="48758" y="88262"/>
                </a:lnTo>
                <a:lnTo>
                  <a:pt x="20282" y="142262"/>
                </a:lnTo>
                <a:lnTo>
                  <a:pt x="4636" y="205637"/>
                </a:lnTo>
                <a:lnTo>
                  <a:pt x="0" y="233205"/>
                </a:lnTo>
                <a:lnTo>
                  <a:pt x="59512" y="233205"/>
                </a:lnTo>
                <a:lnTo>
                  <a:pt x="73512" y="226078"/>
                </a:lnTo>
                <a:lnTo>
                  <a:pt x="84172" y="207894"/>
                </a:lnTo>
                <a:lnTo>
                  <a:pt x="91969" y="183452"/>
                </a:lnTo>
                <a:lnTo>
                  <a:pt x="97383" y="157551"/>
                </a:lnTo>
                <a:lnTo>
                  <a:pt x="109271" y="126890"/>
                </a:lnTo>
                <a:lnTo>
                  <a:pt x="135775" y="91989"/>
                </a:lnTo>
                <a:lnTo>
                  <a:pt x="176214" y="63348"/>
                </a:lnTo>
                <a:lnTo>
                  <a:pt x="229908" y="51468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580250" y="7088744"/>
            <a:ext cx="440055" cy="238125"/>
          </a:xfrm>
          <a:custGeom>
            <a:avLst/>
            <a:gdLst/>
            <a:ahLst/>
            <a:cxnLst/>
            <a:rect l="l" t="t" r="r" b="b"/>
            <a:pathLst>
              <a:path w="440054" h="238125">
                <a:moveTo>
                  <a:pt x="385977" y="66027"/>
                </a:moveTo>
                <a:lnTo>
                  <a:pt x="259232" y="66027"/>
                </a:lnTo>
                <a:lnTo>
                  <a:pt x="311399" y="76735"/>
                </a:lnTo>
                <a:lnTo>
                  <a:pt x="348131" y="103798"/>
                </a:lnTo>
                <a:lnTo>
                  <a:pt x="372202" y="139625"/>
                </a:lnTo>
                <a:lnTo>
                  <a:pt x="386381" y="176626"/>
                </a:lnTo>
                <a:lnTo>
                  <a:pt x="393440" y="207210"/>
                </a:lnTo>
                <a:lnTo>
                  <a:pt x="396151" y="223786"/>
                </a:lnTo>
                <a:lnTo>
                  <a:pt x="399059" y="237896"/>
                </a:lnTo>
                <a:lnTo>
                  <a:pt x="410718" y="238125"/>
                </a:lnTo>
                <a:lnTo>
                  <a:pt x="439991" y="238125"/>
                </a:lnTo>
                <a:lnTo>
                  <a:pt x="437837" y="208227"/>
                </a:lnTo>
                <a:lnTo>
                  <a:pt x="432525" y="166732"/>
                </a:lnTo>
                <a:lnTo>
                  <a:pt x="422819" y="124466"/>
                </a:lnTo>
                <a:lnTo>
                  <a:pt x="407314" y="91503"/>
                </a:lnTo>
                <a:lnTo>
                  <a:pt x="385977" y="66027"/>
                </a:lnTo>
                <a:close/>
              </a:path>
              <a:path w="440054" h="238125">
                <a:moveTo>
                  <a:pt x="240309" y="0"/>
                </a:moveTo>
                <a:lnTo>
                  <a:pt x="182156" y="4592"/>
                </a:lnTo>
                <a:lnTo>
                  <a:pt x="141392" y="17068"/>
                </a:lnTo>
                <a:lnTo>
                  <a:pt x="92710" y="57873"/>
                </a:lnTo>
                <a:lnTo>
                  <a:pt x="61587" y="108191"/>
                </a:lnTo>
                <a:lnTo>
                  <a:pt x="48416" y="129222"/>
                </a:lnTo>
                <a:lnTo>
                  <a:pt x="35445" y="141935"/>
                </a:lnTo>
                <a:lnTo>
                  <a:pt x="31673" y="143967"/>
                </a:lnTo>
                <a:lnTo>
                  <a:pt x="25869" y="146215"/>
                </a:lnTo>
                <a:lnTo>
                  <a:pt x="19037" y="148501"/>
                </a:lnTo>
                <a:lnTo>
                  <a:pt x="11370" y="166857"/>
                </a:lnTo>
                <a:lnTo>
                  <a:pt x="4665" y="183535"/>
                </a:lnTo>
                <a:lnTo>
                  <a:pt x="336" y="196883"/>
                </a:lnTo>
                <a:lnTo>
                  <a:pt x="0" y="204749"/>
                </a:lnTo>
                <a:lnTo>
                  <a:pt x="4368" y="213639"/>
                </a:lnTo>
                <a:lnTo>
                  <a:pt x="14554" y="216611"/>
                </a:lnTo>
                <a:lnTo>
                  <a:pt x="53162" y="216611"/>
                </a:lnTo>
                <a:lnTo>
                  <a:pt x="76535" y="208269"/>
                </a:lnTo>
                <a:lnTo>
                  <a:pt x="98216" y="186757"/>
                </a:lnTo>
                <a:lnTo>
                  <a:pt x="120435" y="157343"/>
                </a:lnTo>
                <a:lnTo>
                  <a:pt x="145418" y="125295"/>
                </a:lnTo>
                <a:lnTo>
                  <a:pt x="175393" y="95880"/>
                </a:lnTo>
                <a:lnTo>
                  <a:pt x="212589" y="74368"/>
                </a:lnTo>
                <a:lnTo>
                  <a:pt x="259232" y="66027"/>
                </a:lnTo>
                <a:lnTo>
                  <a:pt x="385977" y="66027"/>
                </a:lnTo>
                <a:lnTo>
                  <a:pt x="381357" y="60511"/>
                </a:lnTo>
                <a:lnTo>
                  <a:pt x="346752" y="30911"/>
                </a:lnTo>
                <a:lnTo>
                  <a:pt x="300677" y="8732"/>
                </a:lnTo>
                <a:lnTo>
                  <a:pt x="240309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580250" y="7088744"/>
            <a:ext cx="440055" cy="238125"/>
          </a:xfrm>
          <a:custGeom>
            <a:avLst/>
            <a:gdLst/>
            <a:ahLst/>
            <a:cxnLst/>
            <a:rect l="l" t="t" r="r" b="b"/>
            <a:pathLst>
              <a:path w="440054" h="238125">
                <a:moveTo>
                  <a:pt x="407314" y="91503"/>
                </a:moveTo>
                <a:lnTo>
                  <a:pt x="381357" y="60511"/>
                </a:lnTo>
                <a:lnTo>
                  <a:pt x="346752" y="30911"/>
                </a:lnTo>
                <a:lnTo>
                  <a:pt x="300677" y="8732"/>
                </a:lnTo>
                <a:lnTo>
                  <a:pt x="240309" y="0"/>
                </a:lnTo>
                <a:lnTo>
                  <a:pt x="182156" y="4592"/>
                </a:lnTo>
                <a:lnTo>
                  <a:pt x="141392" y="17068"/>
                </a:lnTo>
                <a:lnTo>
                  <a:pt x="92710" y="57873"/>
                </a:lnTo>
                <a:lnTo>
                  <a:pt x="61587" y="108191"/>
                </a:lnTo>
                <a:lnTo>
                  <a:pt x="48416" y="129222"/>
                </a:lnTo>
                <a:lnTo>
                  <a:pt x="35445" y="141935"/>
                </a:lnTo>
                <a:lnTo>
                  <a:pt x="31673" y="143967"/>
                </a:lnTo>
                <a:lnTo>
                  <a:pt x="25869" y="146215"/>
                </a:lnTo>
                <a:lnTo>
                  <a:pt x="19037" y="148501"/>
                </a:lnTo>
                <a:lnTo>
                  <a:pt x="11421" y="166732"/>
                </a:lnTo>
                <a:lnTo>
                  <a:pt x="4665" y="183535"/>
                </a:lnTo>
                <a:lnTo>
                  <a:pt x="336" y="196883"/>
                </a:lnTo>
                <a:lnTo>
                  <a:pt x="0" y="204749"/>
                </a:lnTo>
                <a:lnTo>
                  <a:pt x="4368" y="213639"/>
                </a:lnTo>
                <a:lnTo>
                  <a:pt x="14554" y="216611"/>
                </a:lnTo>
                <a:lnTo>
                  <a:pt x="53162" y="216611"/>
                </a:lnTo>
                <a:lnTo>
                  <a:pt x="76535" y="208269"/>
                </a:lnTo>
                <a:lnTo>
                  <a:pt x="98216" y="186757"/>
                </a:lnTo>
                <a:lnTo>
                  <a:pt x="120435" y="157343"/>
                </a:lnTo>
                <a:lnTo>
                  <a:pt x="145418" y="125295"/>
                </a:lnTo>
                <a:lnTo>
                  <a:pt x="175393" y="95880"/>
                </a:lnTo>
                <a:lnTo>
                  <a:pt x="212589" y="74368"/>
                </a:lnTo>
                <a:lnTo>
                  <a:pt x="259232" y="66027"/>
                </a:lnTo>
                <a:lnTo>
                  <a:pt x="311399" y="76735"/>
                </a:lnTo>
                <a:lnTo>
                  <a:pt x="348131" y="103798"/>
                </a:lnTo>
                <a:lnTo>
                  <a:pt x="372202" y="139625"/>
                </a:lnTo>
                <a:lnTo>
                  <a:pt x="386381" y="176626"/>
                </a:lnTo>
                <a:lnTo>
                  <a:pt x="396151" y="223786"/>
                </a:lnTo>
                <a:lnTo>
                  <a:pt x="399059" y="237896"/>
                </a:lnTo>
                <a:lnTo>
                  <a:pt x="410718" y="238125"/>
                </a:lnTo>
                <a:lnTo>
                  <a:pt x="439991" y="238125"/>
                </a:lnTo>
                <a:lnTo>
                  <a:pt x="437837" y="208227"/>
                </a:lnTo>
                <a:lnTo>
                  <a:pt x="432554" y="166857"/>
                </a:lnTo>
                <a:lnTo>
                  <a:pt x="422819" y="124466"/>
                </a:lnTo>
                <a:lnTo>
                  <a:pt x="407314" y="91503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857899" y="7208743"/>
            <a:ext cx="123950" cy="91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521645" y="7203933"/>
            <a:ext cx="141756" cy="960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003138" y="7311170"/>
            <a:ext cx="535940" cy="0"/>
          </a:xfrm>
          <a:custGeom>
            <a:avLst/>
            <a:gdLst/>
            <a:ahLst/>
            <a:cxnLst/>
            <a:rect l="l" t="t" r="r" b="b"/>
            <a:pathLst>
              <a:path w="535939">
                <a:moveTo>
                  <a:pt x="0" y="0"/>
                </a:moveTo>
                <a:lnTo>
                  <a:pt x="535673" y="0"/>
                </a:lnTo>
              </a:path>
            </a:pathLst>
          </a:custGeom>
          <a:ln w="31407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003138" y="7295468"/>
            <a:ext cx="535940" cy="31749"/>
          </a:xfrm>
          <a:custGeom>
            <a:avLst/>
            <a:gdLst/>
            <a:ahLst/>
            <a:cxnLst/>
            <a:rect l="l" t="t" r="r" b="b"/>
            <a:pathLst>
              <a:path w="535939" h="31750">
                <a:moveTo>
                  <a:pt x="260565" y="31407"/>
                </a:moveTo>
                <a:lnTo>
                  <a:pt x="535673" y="31407"/>
                </a:lnTo>
                <a:lnTo>
                  <a:pt x="535673" y="30835"/>
                </a:lnTo>
                <a:lnTo>
                  <a:pt x="535584" y="30251"/>
                </a:lnTo>
                <a:lnTo>
                  <a:pt x="535355" y="29705"/>
                </a:lnTo>
                <a:lnTo>
                  <a:pt x="524446" y="2768"/>
                </a:lnTo>
                <a:lnTo>
                  <a:pt x="523786" y="1092"/>
                </a:lnTo>
                <a:lnTo>
                  <a:pt x="522185" y="0"/>
                </a:lnTo>
                <a:lnTo>
                  <a:pt x="520420" y="0"/>
                </a:lnTo>
                <a:lnTo>
                  <a:pt x="15265" y="0"/>
                </a:lnTo>
                <a:lnTo>
                  <a:pt x="13487" y="0"/>
                </a:lnTo>
                <a:lnTo>
                  <a:pt x="11887" y="1092"/>
                </a:lnTo>
                <a:lnTo>
                  <a:pt x="11214" y="2768"/>
                </a:lnTo>
                <a:lnTo>
                  <a:pt x="304" y="29705"/>
                </a:lnTo>
                <a:lnTo>
                  <a:pt x="88" y="30251"/>
                </a:lnTo>
                <a:lnTo>
                  <a:pt x="0" y="30835"/>
                </a:lnTo>
                <a:lnTo>
                  <a:pt x="0" y="31407"/>
                </a:lnTo>
                <a:lnTo>
                  <a:pt x="260565" y="31407"/>
                </a:lnTo>
              </a:path>
            </a:pathLst>
          </a:custGeom>
          <a:ln w="495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649646" y="7140676"/>
            <a:ext cx="1239520" cy="141606"/>
          </a:xfrm>
          <a:custGeom>
            <a:avLst/>
            <a:gdLst/>
            <a:ahLst/>
            <a:cxnLst/>
            <a:rect l="l" t="t" r="r" b="b"/>
            <a:pathLst>
              <a:path w="1239520" h="141604">
                <a:moveTo>
                  <a:pt x="1238961" y="141109"/>
                </a:moveTo>
                <a:lnTo>
                  <a:pt x="0" y="141109"/>
                </a:lnTo>
                <a:lnTo>
                  <a:pt x="0" y="0"/>
                </a:lnTo>
                <a:lnTo>
                  <a:pt x="1238961" y="0"/>
                </a:lnTo>
                <a:lnTo>
                  <a:pt x="1238961" y="141109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579876" y="6850612"/>
            <a:ext cx="1341120" cy="476885"/>
          </a:xfrm>
          <a:custGeom>
            <a:avLst/>
            <a:gdLst/>
            <a:ahLst/>
            <a:cxnLst/>
            <a:rect l="l" t="t" r="r" b="b"/>
            <a:pathLst>
              <a:path w="1341120" h="476884">
                <a:moveTo>
                  <a:pt x="1127437" y="304164"/>
                </a:moveTo>
                <a:lnTo>
                  <a:pt x="259257" y="304164"/>
                </a:lnTo>
                <a:lnTo>
                  <a:pt x="311424" y="314871"/>
                </a:lnTo>
                <a:lnTo>
                  <a:pt x="348157" y="341932"/>
                </a:lnTo>
                <a:lnTo>
                  <a:pt x="372227" y="377756"/>
                </a:lnTo>
                <a:lnTo>
                  <a:pt x="386406" y="414754"/>
                </a:lnTo>
                <a:lnTo>
                  <a:pt x="393465" y="445336"/>
                </a:lnTo>
                <a:lnTo>
                  <a:pt x="396176" y="461911"/>
                </a:lnTo>
                <a:lnTo>
                  <a:pt x="399084" y="476021"/>
                </a:lnTo>
                <a:lnTo>
                  <a:pt x="410730" y="476262"/>
                </a:lnTo>
                <a:lnTo>
                  <a:pt x="1000582" y="476262"/>
                </a:lnTo>
                <a:lnTo>
                  <a:pt x="1014588" y="469134"/>
                </a:lnTo>
                <a:lnTo>
                  <a:pt x="1025248" y="450949"/>
                </a:lnTo>
                <a:lnTo>
                  <a:pt x="1033046" y="426504"/>
                </a:lnTo>
                <a:lnTo>
                  <a:pt x="1038466" y="400595"/>
                </a:lnTo>
                <a:lnTo>
                  <a:pt x="1050359" y="369941"/>
                </a:lnTo>
                <a:lnTo>
                  <a:pt x="1076872" y="335044"/>
                </a:lnTo>
                <a:lnTo>
                  <a:pt x="1117313" y="306405"/>
                </a:lnTo>
                <a:lnTo>
                  <a:pt x="1127437" y="304164"/>
                </a:lnTo>
                <a:close/>
              </a:path>
              <a:path w="1341120" h="476884">
                <a:moveTo>
                  <a:pt x="595336" y="0"/>
                </a:moveTo>
                <a:lnTo>
                  <a:pt x="526296" y="1643"/>
                </a:lnTo>
                <a:lnTo>
                  <a:pt x="461385" y="6776"/>
                </a:lnTo>
                <a:lnTo>
                  <a:pt x="407098" y="16331"/>
                </a:lnTo>
                <a:lnTo>
                  <a:pt x="360732" y="31915"/>
                </a:lnTo>
                <a:lnTo>
                  <a:pt x="315654" y="53428"/>
                </a:lnTo>
                <a:lnTo>
                  <a:pt x="272437" y="79261"/>
                </a:lnTo>
                <a:lnTo>
                  <a:pt x="231654" y="107806"/>
                </a:lnTo>
                <a:lnTo>
                  <a:pt x="193879" y="137453"/>
                </a:lnTo>
                <a:lnTo>
                  <a:pt x="159683" y="166596"/>
                </a:lnTo>
                <a:lnTo>
                  <a:pt x="129641" y="193623"/>
                </a:lnTo>
                <a:lnTo>
                  <a:pt x="87644" y="240052"/>
                </a:lnTo>
                <a:lnTo>
                  <a:pt x="58000" y="286267"/>
                </a:lnTo>
                <a:lnTo>
                  <a:pt x="39416" y="326219"/>
                </a:lnTo>
                <a:lnTo>
                  <a:pt x="30594" y="353859"/>
                </a:lnTo>
                <a:lnTo>
                  <a:pt x="22749" y="377474"/>
                </a:lnTo>
                <a:lnTo>
                  <a:pt x="11487" y="404772"/>
                </a:lnTo>
                <a:lnTo>
                  <a:pt x="2130" y="428867"/>
                </a:lnTo>
                <a:lnTo>
                  <a:pt x="0" y="442874"/>
                </a:lnTo>
                <a:lnTo>
                  <a:pt x="4394" y="451776"/>
                </a:lnTo>
                <a:lnTo>
                  <a:pt x="14579" y="454748"/>
                </a:lnTo>
                <a:lnTo>
                  <a:pt x="53174" y="454748"/>
                </a:lnTo>
                <a:lnTo>
                  <a:pt x="76551" y="446407"/>
                </a:lnTo>
                <a:lnTo>
                  <a:pt x="98233" y="424895"/>
                </a:lnTo>
                <a:lnTo>
                  <a:pt x="120450" y="395480"/>
                </a:lnTo>
                <a:lnTo>
                  <a:pt x="145431" y="363432"/>
                </a:lnTo>
                <a:lnTo>
                  <a:pt x="175407" y="334018"/>
                </a:lnTo>
                <a:lnTo>
                  <a:pt x="212606" y="312506"/>
                </a:lnTo>
                <a:lnTo>
                  <a:pt x="259257" y="304164"/>
                </a:lnTo>
                <a:lnTo>
                  <a:pt x="1127437" y="304164"/>
                </a:lnTo>
                <a:lnTo>
                  <a:pt x="1170990" y="294525"/>
                </a:lnTo>
                <a:lnTo>
                  <a:pt x="1301580" y="294525"/>
                </a:lnTo>
                <a:lnTo>
                  <a:pt x="1299898" y="290805"/>
                </a:lnTo>
                <a:lnTo>
                  <a:pt x="1272209" y="252983"/>
                </a:lnTo>
                <a:lnTo>
                  <a:pt x="1236022" y="226339"/>
                </a:lnTo>
                <a:lnTo>
                  <a:pt x="1189628" y="203649"/>
                </a:lnTo>
                <a:lnTo>
                  <a:pt x="1137152" y="185305"/>
                </a:lnTo>
                <a:lnTo>
                  <a:pt x="1082714" y="171698"/>
                </a:lnTo>
                <a:lnTo>
                  <a:pt x="1030439" y="163220"/>
                </a:lnTo>
                <a:lnTo>
                  <a:pt x="981921" y="156485"/>
                </a:lnTo>
                <a:lnTo>
                  <a:pt x="952522" y="146697"/>
                </a:lnTo>
                <a:lnTo>
                  <a:pt x="929680" y="127737"/>
                </a:lnTo>
                <a:lnTo>
                  <a:pt x="900836" y="93484"/>
                </a:lnTo>
                <a:lnTo>
                  <a:pt x="864584" y="56498"/>
                </a:lnTo>
                <a:lnTo>
                  <a:pt x="830375" y="31817"/>
                </a:lnTo>
                <a:lnTo>
                  <a:pt x="782840" y="9651"/>
                </a:lnTo>
                <a:lnTo>
                  <a:pt x="719812" y="3447"/>
                </a:lnTo>
                <a:lnTo>
                  <a:pt x="662007" y="912"/>
                </a:lnTo>
                <a:lnTo>
                  <a:pt x="595336" y="0"/>
                </a:lnTo>
                <a:close/>
              </a:path>
              <a:path w="1341120" h="476884">
                <a:moveTo>
                  <a:pt x="1301580" y="294525"/>
                </a:moveTo>
                <a:lnTo>
                  <a:pt x="1170990" y="294525"/>
                </a:lnTo>
                <a:lnTo>
                  <a:pt x="1220278" y="304828"/>
                </a:lnTo>
                <a:lnTo>
                  <a:pt x="1251818" y="330220"/>
                </a:lnTo>
                <a:lnTo>
                  <a:pt x="1271344" y="362424"/>
                </a:lnTo>
                <a:lnTo>
                  <a:pt x="1284592" y="393166"/>
                </a:lnTo>
                <a:lnTo>
                  <a:pt x="1294028" y="414372"/>
                </a:lnTo>
                <a:lnTo>
                  <a:pt x="1300006" y="426504"/>
                </a:lnTo>
                <a:lnTo>
                  <a:pt x="1304976" y="433973"/>
                </a:lnTo>
                <a:lnTo>
                  <a:pt x="1311541" y="441413"/>
                </a:lnTo>
                <a:lnTo>
                  <a:pt x="1333385" y="441413"/>
                </a:lnTo>
                <a:lnTo>
                  <a:pt x="1341005" y="426373"/>
                </a:lnTo>
                <a:lnTo>
                  <a:pt x="1336496" y="388754"/>
                </a:lnTo>
                <a:lnTo>
                  <a:pt x="1322060" y="339813"/>
                </a:lnTo>
                <a:lnTo>
                  <a:pt x="1301580" y="294525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849900" y="7120351"/>
            <a:ext cx="60325" cy="72389"/>
          </a:xfrm>
          <a:custGeom>
            <a:avLst/>
            <a:gdLst/>
            <a:ahLst/>
            <a:cxnLst/>
            <a:rect l="l" t="t" r="r" b="b"/>
            <a:pathLst>
              <a:path w="60325" h="72390">
                <a:moveTo>
                  <a:pt x="0" y="0"/>
                </a:moveTo>
                <a:lnTo>
                  <a:pt x="0" y="72364"/>
                </a:lnTo>
                <a:lnTo>
                  <a:pt x="51574" y="68529"/>
                </a:lnTo>
                <a:lnTo>
                  <a:pt x="51768" y="68529"/>
                </a:lnTo>
                <a:lnTo>
                  <a:pt x="54939" y="66000"/>
                </a:lnTo>
                <a:lnTo>
                  <a:pt x="57543" y="59066"/>
                </a:lnTo>
                <a:lnTo>
                  <a:pt x="59299" y="48776"/>
                </a:lnTo>
                <a:lnTo>
                  <a:pt x="59943" y="36169"/>
                </a:lnTo>
                <a:lnTo>
                  <a:pt x="59299" y="23574"/>
                </a:lnTo>
                <a:lnTo>
                  <a:pt x="57543" y="13288"/>
                </a:lnTo>
                <a:lnTo>
                  <a:pt x="54939" y="6353"/>
                </a:lnTo>
                <a:lnTo>
                  <a:pt x="51752" y="3809"/>
                </a:lnTo>
                <a:lnTo>
                  <a:pt x="51574" y="3809"/>
                </a:lnTo>
                <a:lnTo>
                  <a:pt x="0" y="0"/>
                </a:lnTo>
                <a:close/>
              </a:path>
              <a:path w="60325" h="72390">
                <a:moveTo>
                  <a:pt x="51768" y="68529"/>
                </a:moveTo>
                <a:lnTo>
                  <a:pt x="51574" y="68529"/>
                </a:lnTo>
                <a:lnTo>
                  <a:pt x="51768" y="68529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523514" y="7088762"/>
            <a:ext cx="397509" cy="238125"/>
          </a:xfrm>
          <a:custGeom>
            <a:avLst/>
            <a:gdLst/>
            <a:ahLst/>
            <a:cxnLst/>
            <a:rect l="l" t="t" r="r" b="b"/>
            <a:pathLst>
              <a:path w="397510" h="238125">
                <a:moveTo>
                  <a:pt x="220797" y="0"/>
                </a:moveTo>
                <a:lnTo>
                  <a:pt x="151559" y="8562"/>
                </a:lnTo>
                <a:lnTo>
                  <a:pt x="106083" y="29283"/>
                </a:lnTo>
                <a:lnTo>
                  <a:pt x="71465" y="57553"/>
                </a:lnTo>
                <a:lnTo>
                  <a:pt x="46206" y="88246"/>
                </a:lnTo>
                <a:lnTo>
                  <a:pt x="18130" y="143010"/>
                </a:lnTo>
                <a:lnTo>
                  <a:pt x="4243" y="209770"/>
                </a:lnTo>
                <a:lnTo>
                  <a:pt x="0" y="238120"/>
                </a:lnTo>
                <a:lnTo>
                  <a:pt x="21340" y="237352"/>
                </a:lnTo>
                <a:lnTo>
                  <a:pt x="38204" y="235663"/>
                </a:lnTo>
                <a:lnTo>
                  <a:pt x="50206" y="233973"/>
                </a:lnTo>
                <a:lnTo>
                  <a:pt x="56959" y="233205"/>
                </a:lnTo>
                <a:lnTo>
                  <a:pt x="70960" y="226074"/>
                </a:lnTo>
                <a:lnTo>
                  <a:pt x="81619" y="207880"/>
                </a:lnTo>
                <a:lnTo>
                  <a:pt x="89417" y="183426"/>
                </a:lnTo>
                <a:lnTo>
                  <a:pt x="94830" y="157513"/>
                </a:lnTo>
                <a:lnTo>
                  <a:pt x="106720" y="126865"/>
                </a:lnTo>
                <a:lnTo>
                  <a:pt x="133227" y="91967"/>
                </a:lnTo>
                <a:lnTo>
                  <a:pt x="173667" y="63325"/>
                </a:lnTo>
                <a:lnTo>
                  <a:pt x="227355" y="51443"/>
                </a:lnTo>
                <a:lnTo>
                  <a:pt x="356582" y="51443"/>
                </a:lnTo>
                <a:lnTo>
                  <a:pt x="344487" y="28837"/>
                </a:lnTo>
                <a:lnTo>
                  <a:pt x="294254" y="9587"/>
                </a:lnTo>
                <a:lnTo>
                  <a:pt x="251053" y="1499"/>
                </a:lnTo>
                <a:lnTo>
                  <a:pt x="220797" y="0"/>
                </a:lnTo>
                <a:close/>
              </a:path>
              <a:path w="397510" h="238125">
                <a:moveTo>
                  <a:pt x="356582" y="51443"/>
                </a:moveTo>
                <a:lnTo>
                  <a:pt x="227355" y="51443"/>
                </a:lnTo>
                <a:lnTo>
                  <a:pt x="276648" y="61747"/>
                </a:lnTo>
                <a:lnTo>
                  <a:pt x="308187" y="87141"/>
                </a:lnTo>
                <a:lnTo>
                  <a:pt x="327710" y="119353"/>
                </a:lnTo>
                <a:lnTo>
                  <a:pt x="340956" y="150109"/>
                </a:lnTo>
                <a:lnTo>
                  <a:pt x="351934" y="172976"/>
                </a:lnTo>
                <a:lnTo>
                  <a:pt x="360446" y="187844"/>
                </a:lnTo>
                <a:lnTo>
                  <a:pt x="365951" y="195897"/>
                </a:lnTo>
                <a:lnTo>
                  <a:pt x="367906" y="198319"/>
                </a:lnTo>
                <a:lnTo>
                  <a:pt x="389750" y="198319"/>
                </a:lnTo>
                <a:lnTo>
                  <a:pt x="397424" y="180006"/>
                </a:lnTo>
                <a:lnTo>
                  <a:pt x="390421" y="135361"/>
                </a:lnTo>
                <a:lnTo>
                  <a:pt x="371767" y="79825"/>
                </a:lnTo>
                <a:lnTo>
                  <a:pt x="356582" y="51443"/>
                </a:lnTo>
                <a:close/>
              </a:path>
            </a:pathLst>
          </a:custGeom>
          <a:solidFill>
            <a:srgbClr val="AB0F24"/>
          </a:solidFill>
          <a:ln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523507" y="7093659"/>
            <a:ext cx="400050" cy="233679"/>
          </a:xfrm>
          <a:custGeom>
            <a:avLst/>
            <a:gdLst/>
            <a:ahLst/>
            <a:cxnLst/>
            <a:rect l="l" t="t" r="r" b="b"/>
            <a:pathLst>
              <a:path w="400050" h="233679">
                <a:moveTo>
                  <a:pt x="223326" y="0"/>
                </a:moveTo>
                <a:lnTo>
                  <a:pt x="154099" y="8564"/>
                </a:lnTo>
                <a:lnTo>
                  <a:pt x="108630" y="29290"/>
                </a:lnTo>
                <a:lnTo>
                  <a:pt x="74016" y="57566"/>
                </a:lnTo>
                <a:lnTo>
                  <a:pt x="48758" y="88262"/>
                </a:lnTo>
                <a:lnTo>
                  <a:pt x="20282" y="142262"/>
                </a:lnTo>
                <a:lnTo>
                  <a:pt x="4636" y="205637"/>
                </a:lnTo>
                <a:lnTo>
                  <a:pt x="0" y="233205"/>
                </a:lnTo>
                <a:lnTo>
                  <a:pt x="59512" y="233205"/>
                </a:lnTo>
                <a:lnTo>
                  <a:pt x="73512" y="226078"/>
                </a:lnTo>
                <a:lnTo>
                  <a:pt x="84172" y="207894"/>
                </a:lnTo>
                <a:lnTo>
                  <a:pt x="91969" y="183452"/>
                </a:lnTo>
                <a:lnTo>
                  <a:pt x="97383" y="157551"/>
                </a:lnTo>
                <a:lnTo>
                  <a:pt x="109271" y="126890"/>
                </a:lnTo>
                <a:lnTo>
                  <a:pt x="135775" y="91989"/>
                </a:lnTo>
                <a:lnTo>
                  <a:pt x="176214" y="63348"/>
                </a:lnTo>
                <a:lnTo>
                  <a:pt x="229908" y="51468"/>
                </a:lnTo>
                <a:lnTo>
                  <a:pt x="359134" y="51468"/>
                </a:lnTo>
                <a:lnTo>
                  <a:pt x="347040" y="28862"/>
                </a:lnTo>
                <a:lnTo>
                  <a:pt x="296798" y="9597"/>
                </a:lnTo>
                <a:lnTo>
                  <a:pt x="253588" y="1501"/>
                </a:lnTo>
                <a:lnTo>
                  <a:pt x="223326" y="0"/>
                </a:lnTo>
                <a:close/>
              </a:path>
              <a:path w="400050" h="233679">
                <a:moveTo>
                  <a:pt x="359134" y="51468"/>
                </a:moveTo>
                <a:lnTo>
                  <a:pt x="229908" y="51468"/>
                </a:lnTo>
                <a:lnTo>
                  <a:pt x="279201" y="61772"/>
                </a:lnTo>
                <a:lnTo>
                  <a:pt x="310740" y="87166"/>
                </a:lnTo>
                <a:lnTo>
                  <a:pt x="330263" y="119378"/>
                </a:lnTo>
                <a:lnTo>
                  <a:pt x="343509" y="150134"/>
                </a:lnTo>
                <a:lnTo>
                  <a:pt x="354476" y="173003"/>
                </a:lnTo>
                <a:lnTo>
                  <a:pt x="362989" y="187876"/>
                </a:lnTo>
                <a:lnTo>
                  <a:pt x="368500" y="195933"/>
                </a:lnTo>
                <a:lnTo>
                  <a:pt x="370459" y="198356"/>
                </a:lnTo>
                <a:lnTo>
                  <a:pt x="392303" y="198356"/>
                </a:lnTo>
                <a:lnTo>
                  <a:pt x="399977" y="180042"/>
                </a:lnTo>
                <a:lnTo>
                  <a:pt x="392974" y="135393"/>
                </a:lnTo>
                <a:lnTo>
                  <a:pt x="374320" y="79852"/>
                </a:lnTo>
                <a:lnTo>
                  <a:pt x="359134" y="51468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80250" y="7088744"/>
            <a:ext cx="440055" cy="238125"/>
          </a:xfrm>
          <a:custGeom>
            <a:avLst/>
            <a:gdLst/>
            <a:ahLst/>
            <a:cxnLst/>
            <a:rect l="l" t="t" r="r" b="b"/>
            <a:pathLst>
              <a:path w="440054" h="238125">
                <a:moveTo>
                  <a:pt x="385977" y="66027"/>
                </a:moveTo>
                <a:lnTo>
                  <a:pt x="259232" y="66027"/>
                </a:lnTo>
                <a:lnTo>
                  <a:pt x="311399" y="76735"/>
                </a:lnTo>
                <a:lnTo>
                  <a:pt x="348131" y="103798"/>
                </a:lnTo>
                <a:lnTo>
                  <a:pt x="372202" y="139625"/>
                </a:lnTo>
                <a:lnTo>
                  <a:pt x="386381" y="176626"/>
                </a:lnTo>
                <a:lnTo>
                  <a:pt x="393440" y="207210"/>
                </a:lnTo>
                <a:lnTo>
                  <a:pt x="396151" y="223786"/>
                </a:lnTo>
                <a:lnTo>
                  <a:pt x="399059" y="237896"/>
                </a:lnTo>
                <a:lnTo>
                  <a:pt x="410718" y="238125"/>
                </a:lnTo>
                <a:lnTo>
                  <a:pt x="439991" y="238125"/>
                </a:lnTo>
                <a:lnTo>
                  <a:pt x="437837" y="208227"/>
                </a:lnTo>
                <a:lnTo>
                  <a:pt x="432525" y="166732"/>
                </a:lnTo>
                <a:lnTo>
                  <a:pt x="422819" y="124466"/>
                </a:lnTo>
                <a:lnTo>
                  <a:pt x="407314" y="91503"/>
                </a:lnTo>
                <a:lnTo>
                  <a:pt x="385977" y="66027"/>
                </a:lnTo>
                <a:close/>
              </a:path>
              <a:path w="440054" h="238125">
                <a:moveTo>
                  <a:pt x="240309" y="0"/>
                </a:moveTo>
                <a:lnTo>
                  <a:pt x="182156" y="4592"/>
                </a:lnTo>
                <a:lnTo>
                  <a:pt x="141392" y="17068"/>
                </a:lnTo>
                <a:lnTo>
                  <a:pt x="92710" y="57873"/>
                </a:lnTo>
                <a:lnTo>
                  <a:pt x="61587" y="108191"/>
                </a:lnTo>
                <a:lnTo>
                  <a:pt x="48416" y="129222"/>
                </a:lnTo>
                <a:lnTo>
                  <a:pt x="35445" y="141935"/>
                </a:lnTo>
                <a:lnTo>
                  <a:pt x="31673" y="143967"/>
                </a:lnTo>
                <a:lnTo>
                  <a:pt x="25869" y="146215"/>
                </a:lnTo>
                <a:lnTo>
                  <a:pt x="19037" y="148501"/>
                </a:lnTo>
                <a:lnTo>
                  <a:pt x="11370" y="166857"/>
                </a:lnTo>
                <a:lnTo>
                  <a:pt x="4665" y="183535"/>
                </a:lnTo>
                <a:lnTo>
                  <a:pt x="336" y="196883"/>
                </a:lnTo>
                <a:lnTo>
                  <a:pt x="0" y="204749"/>
                </a:lnTo>
                <a:lnTo>
                  <a:pt x="4368" y="213639"/>
                </a:lnTo>
                <a:lnTo>
                  <a:pt x="14554" y="216611"/>
                </a:lnTo>
                <a:lnTo>
                  <a:pt x="53162" y="216611"/>
                </a:lnTo>
                <a:lnTo>
                  <a:pt x="76535" y="208269"/>
                </a:lnTo>
                <a:lnTo>
                  <a:pt x="98216" y="186757"/>
                </a:lnTo>
                <a:lnTo>
                  <a:pt x="120435" y="157343"/>
                </a:lnTo>
                <a:lnTo>
                  <a:pt x="145418" y="125295"/>
                </a:lnTo>
                <a:lnTo>
                  <a:pt x="175393" y="95880"/>
                </a:lnTo>
                <a:lnTo>
                  <a:pt x="212589" y="74368"/>
                </a:lnTo>
                <a:lnTo>
                  <a:pt x="259232" y="66027"/>
                </a:lnTo>
                <a:lnTo>
                  <a:pt x="385977" y="66027"/>
                </a:lnTo>
                <a:lnTo>
                  <a:pt x="381357" y="60511"/>
                </a:lnTo>
                <a:lnTo>
                  <a:pt x="346752" y="30911"/>
                </a:lnTo>
                <a:lnTo>
                  <a:pt x="300677" y="8732"/>
                </a:lnTo>
                <a:lnTo>
                  <a:pt x="24030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882663" y="7233508"/>
            <a:ext cx="74930" cy="41910"/>
          </a:xfrm>
          <a:custGeom>
            <a:avLst/>
            <a:gdLst/>
            <a:ahLst/>
            <a:cxnLst/>
            <a:rect l="l" t="t" r="r" b="b"/>
            <a:pathLst>
              <a:path w="74929" h="41909">
                <a:moveTo>
                  <a:pt x="67843" y="0"/>
                </a:moveTo>
                <a:lnTo>
                  <a:pt x="0" y="0"/>
                </a:lnTo>
                <a:lnTo>
                  <a:pt x="4902" y="5511"/>
                </a:lnTo>
                <a:lnTo>
                  <a:pt x="7899" y="12814"/>
                </a:lnTo>
                <a:lnTo>
                  <a:pt x="7899" y="28879"/>
                </a:lnTo>
                <a:lnTo>
                  <a:pt x="4902" y="36156"/>
                </a:lnTo>
                <a:lnTo>
                  <a:pt x="0" y="41694"/>
                </a:lnTo>
                <a:lnTo>
                  <a:pt x="67843" y="41694"/>
                </a:lnTo>
                <a:lnTo>
                  <a:pt x="74421" y="35013"/>
                </a:lnTo>
                <a:lnTo>
                  <a:pt x="74421" y="6667"/>
                </a:lnTo>
                <a:lnTo>
                  <a:pt x="67843" y="0"/>
                </a:lnTo>
                <a:close/>
              </a:path>
            </a:pathLst>
          </a:custGeom>
          <a:solidFill>
            <a:srgbClr val="AC3F2F"/>
          </a:solidFill>
          <a:ln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546410" y="7228700"/>
            <a:ext cx="92709" cy="46991"/>
          </a:xfrm>
          <a:custGeom>
            <a:avLst/>
            <a:gdLst/>
            <a:ahLst/>
            <a:cxnLst/>
            <a:rect l="l" t="t" r="r" b="b"/>
            <a:pathLst>
              <a:path w="92710" h="46990">
                <a:moveTo>
                  <a:pt x="88709" y="0"/>
                </a:moveTo>
                <a:lnTo>
                  <a:pt x="3530" y="0"/>
                </a:lnTo>
                <a:lnTo>
                  <a:pt x="0" y="3517"/>
                </a:lnTo>
                <a:lnTo>
                  <a:pt x="0" y="42976"/>
                </a:lnTo>
                <a:lnTo>
                  <a:pt x="3530" y="46494"/>
                </a:lnTo>
                <a:lnTo>
                  <a:pt x="88709" y="46494"/>
                </a:lnTo>
                <a:lnTo>
                  <a:pt x="92227" y="42976"/>
                </a:lnTo>
                <a:lnTo>
                  <a:pt x="92227" y="3517"/>
                </a:lnTo>
                <a:lnTo>
                  <a:pt x="8870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003138" y="7311170"/>
            <a:ext cx="535940" cy="0"/>
          </a:xfrm>
          <a:custGeom>
            <a:avLst/>
            <a:gdLst/>
            <a:ahLst/>
            <a:cxnLst/>
            <a:rect l="l" t="t" r="r" b="b"/>
            <a:pathLst>
              <a:path w="535939">
                <a:moveTo>
                  <a:pt x="0" y="0"/>
                </a:moveTo>
                <a:lnTo>
                  <a:pt x="535673" y="0"/>
                </a:lnTo>
              </a:path>
            </a:pathLst>
          </a:custGeom>
          <a:ln w="31407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881095" y="6902642"/>
            <a:ext cx="259716" cy="137160"/>
          </a:xfrm>
          <a:custGeom>
            <a:avLst/>
            <a:gdLst/>
            <a:ahLst/>
            <a:cxnLst/>
            <a:rect l="l" t="t" r="r" b="b"/>
            <a:pathLst>
              <a:path w="259714" h="137159">
                <a:moveTo>
                  <a:pt x="229350" y="0"/>
                </a:moveTo>
                <a:lnTo>
                  <a:pt x="183006" y="2586"/>
                </a:lnTo>
                <a:lnTo>
                  <a:pt x="117366" y="18157"/>
                </a:lnTo>
                <a:lnTo>
                  <a:pt x="57934" y="41167"/>
                </a:lnTo>
                <a:lnTo>
                  <a:pt x="8500" y="83055"/>
                </a:lnTo>
                <a:lnTo>
                  <a:pt x="0" y="113411"/>
                </a:lnTo>
                <a:lnTo>
                  <a:pt x="538" y="126020"/>
                </a:lnTo>
                <a:lnTo>
                  <a:pt x="4310" y="132695"/>
                </a:lnTo>
                <a:lnTo>
                  <a:pt x="14546" y="135662"/>
                </a:lnTo>
                <a:lnTo>
                  <a:pt x="34480" y="137148"/>
                </a:lnTo>
                <a:lnTo>
                  <a:pt x="240804" y="137148"/>
                </a:lnTo>
                <a:lnTo>
                  <a:pt x="251472" y="136823"/>
                </a:lnTo>
                <a:lnTo>
                  <a:pt x="256951" y="134552"/>
                </a:lnTo>
                <a:lnTo>
                  <a:pt x="258969" y="128388"/>
                </a:lnTo>
                <a:lnTo>
                  <a:pt x="259257" y="116383"/>
                </a:lnTo>
                <a:lnTo>
                  <a:pt x="259257" y="12510"/>
                </a:lnTo>
                <a:lnTo>
                  <a:pt x="254751" y="4327"/>
                </a:lnTo>
                <a:lnTo>
                  <a:pt x="243598" y="774"/>
                </a:lnTo>
                <a:lnTo>
                  <a:pt x="229350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881095" y="6902642"/>
            <a:ext cx="259716" cy="137160"/>
          </a:xfrm>
          <a:custGeom>
            <a:avLst/>
            <a:gdLst/>
            <a:ahLst/>
            <a:cxnLst/>
            <a:rect l="l" t="t" r="r" b="b"/>
            <a:pathLst>
              <a:path w="259714" h="137159">
                <a:moveTo>
                  <a:pt x="240804" y="137148"/>
                </a:moveTo>
                <a:lnTo>
                  <a:pt x="60693" y="137148"/>
                </a:lnTo>
                <a:lnTo>
                  <a:pt x="34480" y="137148"/>
                </a:lnTo>
                <a:lnTo>
                  <a:pt x="14546" y="135662"/>
                </a:lnTo>
                <a:lnTo>
                  <a:pt x="4310" y="132695"/>
                </a:lnTo>
                <a:lnTo>
                  <a:pt x="538" y="126020"/>
                </a:lnTo>
                <a:lnTo>
                  <a:pt x="0" y="113411"/>
                </a:lnTo>
                <a:lnTo>
                  <a:pt x="8500" y="83055"/>
                </a:lnTo>
                <a:lnTo>
                  <a:pt x="57934" y="41167"/>
                </a:lnTo>
                <a:lnTo>
                  <a:pt x="117366" y="18157"/>
                </a:lnTo>
                <a:lnTo>
                  <a:pt x="183006" y="2586"/>
                </a:lnTo>
                <a:lnTo>
                  <a:pt x="229350" y="0"/>
                </a:lnTo>
                <a:lnTo>
                  <a:pt x="243598" y="774"/>
                </a:lnTo>
                <a:lnTo>
                  <a:pt x="254751" y="4327"/>
                </a:lnTo>
                <a:lnTo>
                  <a:pt x="259257" y="12510"/>
                </a:lnTo>
                <a:lnTo>
                  <a:pt x="259257" y="116383"/>
                </a:lnTo>
                <a:lnTo>
                  <a:pt x="258969" y="128388"/>
                </a:lnTo>
                <a:lnTo>
                  <a:pt x="256951" y="134552"/>
                </a:lnTo>
                <a:lnTo>
                  <a:pt x="251472" y="136823"/>
                </a:lnTo>
                <a:lnTo>
                  <a:pt x="240804" y="137148"/>
                </a:lnTo>
              </a:path>
            </a:pathLst>
          </a:custGeom>
          <a:ln w="165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173430" y="6902642"/>
            <a:ext cx="290196" cy="137160"/>
          </a:xfrm>
          <a:custGeom>
            <a:avLst/>
            <a:gdLst/>
            <a:ahLst/>
            <a:cxnLst/>
            <a:rect l="l" t="t" r="r" b="b"/>
            <a:pathLst>
              <a:path w="290195" h="137159">
                <a:moveTo>
                  <a:pt x="18741" y="0"/>
                </a:moveTo>
                <a:lnTo>
                  <a:pt x="7398" y="311"/>
                </a:lnTo>
                <a:lnTo>
                  <a:pt x="1720" y="2490"/>
                </a:lnTo>
                <a:lnTo>
                  <a:pt x="0" y="8406"/>
                </a:lnTo>
                <a:lnTo>
                  <a:pt x="529" y="19926"/>
                </a:lnTo>
                <a:lnTo>
                  <a:pt x="529" y="120078"/>
                </a:lnTo>
                <a:lnTo>
                  <a:pt x="859" y="129110"/>
                </a:lnTo>
                <a:lnTo>
                  <a:pt x="3169" y="133899"/>
                </a:lnTo>
                <a:lnTo>
                  <a:pt x="9439" y="136044"/>
                </a:lnTo>
                <a:lnTo>
                  <a:pt x="21649" y="137147"/>
                </a:lnTo>
                <a:lnTo>
                  <a:pt x="272157" y="137147"/>
                </a:lnTo>
                <a:lnTo>
                  <a:pt x="289842" y="130074"/>
                </a:lnTo>
                <a:lnTo>
                  <a:pt x="290185" y="111734"/>
                </a:lnTo>
                <a:lnTo>
                  <a:pt x="279326" y="86440"/>
                </a:lnTo>
                <a:lnTo>
                  <a:pt x="244098" y="35480"/>
                </a:lnTo>
                <a:lnTo>
                  <a:pt x="194289" y="11674"/>
                </a:lnTo>
                <a:lnTo>
                  <a:pt x="133027" y="3364"/>
                </a:lnTo>
                <a:lnTo>
                  <a:pt x="87918" y="1343"/>
                </a:lnTo>
                <a:lnTo>
                  <a:pt x="45543" y="297"/>
                </a:lnTo>
                <a:lnTo>
                  <a:pt x="18741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173430" y="6902642"/>
            <a:ext cx="290196" cy="137160"/>
          </a:xfrm>
          <a:custGeom>
            <a:avLst/>
            <a:gdLst/>
            <a:ahLst/>
            <a:cxnLst/>
            <a:rect l="l" t="t" r="r" b="b"/>
            <a:pathLst>
              <a:path w="290195" h="137159">
                <a:moveTo>
                  <a:pt x="87918" y="137147"/>
                </a:moveTo>
                <a:lnTo>
                  <a:pt x="21649" y="137147"/>
                </a:lnTo>
                <a:lnTo>
                  <a:pt x="9439" y="136044"/>
                </a:lnTo>
                <a:lnTo>
                  <a:pt x="3169" y="133899"/>
                </a:lnTo>
                <a:lnTo>
                  <a:pt x="859" y="129110"/>
                </a:lnTo>
                <a:lnTo>
                  <a:pt x="529" y="120078"/>
                </a:lnTo>
                <a:lnTo>
                  <a:pt x="529" y="19926"/>
                </a:lnTo>
                <a:lnTo>
                  <a:pt x="0" y="8406"/>
                </a:lnTo>
                <a:lnTo>
                  <a:pt x="1720" y="2490"/>
                </a:lnTo>
                <a:lnTo>
                  <a:pt x="7398" y="311"/>
                </a:lnTo>
                <a:lnTo>
                  <a:pt x="18741" y="0"/>
                </a:lnTo>
                <a:lnTo>
                  <a:pt x="45543" y="297"/>
                </a:lnTo>
                <a:lnTo>
                  <a:pt x="87918" y="1343"/>
                </a:lnTo>
                <a:lnTo>
                  <a:pt x="133027" y="3364"/>
                </a:lnTo>
                <a:lnTo>
                  <a:pt x="194289" y="11674"/>
                </a:lnTo>
                <a:lnTo>
                  <a:pt x="244098" y="35480"/>
                </a:lnTo>
                <a:lnTo>
                  <a:pt x="279326" y="86440"/>
                </a:lnTo>
                <a:lnTo>
                  <a:pt x="290185" y="111734"/>
                </a:lnTo>
                <a:lnTo>
                  <a:pt x="289842" y="130074"/>
                </a:lnTo>
                <a:lnTo>
                  <a:pt x="272157" y="137147"/>
                </a:lnTo>
                <a:lnTo>
                  <a:pt x="87918" y="137147"/>
                </a:lnTo>
              </a:path>
            </a:pathLst>
          </a:custGeom>
          <a:ln w="165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633442" y="7163596"/>
            <a:ext cx="222592" cy="235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728193" y="7163596"/>
            <a:ext cx="222604" cy="235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346363" y="6317630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4" h="1757045">
                <a:moveTo>
                  <a:pt x="891666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3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6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6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0458656" y="6899415"/>
            <a:ext cx="1164590" cy="709930"/>
          </a:xfrm>
          <a:custGeom>
            <a:avLst/>
            <a:gdLst/>
            <a:ahLst/>
            <a:cxnLst/>
            <a:rect l="l" t="t" r="r" b="b"/>
            <a:pathLst>
              <a:path w="1164590" h="709929">
                <a:moveTo>
                  <a:pt x="309152" y="704938"/>
                </a:moveTo>
                <a:lnTo>
                  <a:pt x="273151" y="704938"/>
                </a:lnTo>
                <a:lnTo>
                  <a:pt x="280415" y="706143"/>
                </a:lnTo>
                <a:lnTo>
                  <a:pt x="288617" y="707715"/>
                </a:lnTo>
                <a:lnTo>
                  <a:pt x="296433" y="709080"/>
                </a:lnTo>
                <a:lnTo>
                  <a:pt x="302539" y="709663"/>
                </a:lnTo>
                <a:lnTo>
                  <a:pt x="310095" y="709663"/>
                </a:lnTo>
                <a:lnTo>
                  <a:pt x="309152" y="704938"/>
                </a:lnTo>
                <a:close/>
              </a:path>
              <a:path w="1164590" h="709929">
                <a:moveTo>
                  <a:pt x="385436" y="411314"/>
                </a:moveTo>
                <a:lnTo>
                  <a:pt x="107645" y="411314"/>
                </a:lnTo>
                <a:lnTo>
                  <a:pt x="106095" y="412788"/>
                </a:lnTo>
                <a:lnTo>
                  <a:pt x="104889" y="414528"/>
                </a:lnTo>
                <a:lnTo>
                  <a:pt x="103263" y="418477"/>
                </a:lnTo>
                <a:lnTo>
                  <a:pt x="91300" y="437197"/>
                </a:lnTo>
                <a:lnTo>
                  <a:pt x="69540" y="471806"/>
                </a:lnTo>
                <a:lnTo>
                  <a:pt x="43781" y="515410"/>
                </a:lnTo>
                <a:lnTo>
                  <a:pt x="19696" y="561852"/>
                </a:lnTo>
                <a:lnTo>
                  <a:pt x="2959" y="604977"/>
                </a:lnTo>
                <a:lnTo>
                  <a:pt x="0" y="641308"/>
                </a:lnTo>
                <a:lnTo>
                  <a:pt x="2014" y="652568"/>
                </a:lnTo>
                <a:lnTo>
                  <a:pt x="6388" y="660488"/>
                </a:lnTo>
                <a:lnTo>
                  <a:pt x="11811" y="666826"/>
                </a:lnTo>
                <a:lnTo>
                  <a:pt x="20116" y="668413"/>
                </a:lnTo>
                <a:lnTo>
                  <a:pt x="27571" y="668705"/>
                </a:lnTo>
                <a:lnTo>
                  <a:pt x="28867" y="670572"/>
                </a:lnTo>
                <a:lnTo>
                  <a:pt x="271487" y="708609"/>
                </a:lnTo>
                <a:lnTo>
                  <a:pt x="273151" y="704938"/>
                </a:lnTo>
                <a:lnTo>
                  <a:pt x="309152" y="704938"/>
                </a:lnTo>
                <a:lnTo>
                  <a:pt x="308584" y="702094"/>
                </a:lnTo>
                <a:lnTo>
                  <a:pt x="304546" y="701078"/>
                </a:lnTo>
                <a:lnTo>
                  <a:pt x="296456" y="700011"/>
                </a:lnTo>
                <a:lnTo>
                  <a:pt x="290817" y="698500"/>
                </a:lnTo>
                <a:lnTo>
                  <a:pt x="286969" y="697103"/>
                </a:lnTo>
                <a:lnTo>
                  <a:pt x="291274" y="697103"/>
                </a:lnTo>
                <a:lnTo>
                  <a:pt x="292049" y="694334"/>
                </a:lnTo>
                <a:lnTo>
                  <a:pt x="312017" y="625861"/>
                </a:lnTo>
                <a:lnTo>
                  <a:pt x="331533" y="561574"/>
                </a:lnTo>
                <a:lnTo>
                  <a:pt x="353039" y="494506"/>
                </a:lnTo>
                <a:lnTo>
                  <a:pt x="373260" y="437596"/>
                </a:lnTo>
                <a:lnTo>
                  <a:pt x="385436" y="411314"/>
                </a:lnTo>
                <a:close/>
              </a:path>
              <a:path w="1164590" h="709929">
                <a:moveTo>
                  <a:pt x="69392" y="182054"/>
                </a:moveTo>
                <a:lnTo>
                  <a:pt x="65735" y="182054"/>
                </a:lnTo>
                <a:lnTo>
                  <a:pt x="59116" y="182456"/>
                </a:lnTo>
                <a:lnTo>
                  <a:pt x="27210" y="209124"/>
                </a:lnTo>
                <a:lnTo>
                  <a:pt x="27673" y="215011"/>
                </a:lnTo>
                <a:lnTo>
                  <a:pt x="29083" y="220764"/>
                </a:lnTo>
                <a:lnTo>
                  <a:pt x="33159" y="225120"/>
                </a:lnTo>
                <a:lnTo>
                  <a:pt x="39687" y="226745"/>
                </a:lnTo>
                <a:lnTo>
                  <a:pt x="45707" y="227469"/>
                </a:lnTo>
                <a:lnTo>
                  <a:pt x="65317" y="230349"/>
                </a:lnTo>
                <a:lnTo>
                  <a:pt x="90022" y="236639"/>
                </a:lnTo>
                <a:lnTo>
                  <a:pt x="112724" y="248272"/>
                </a:lnTo>
                <a:lnTo>
                  <a:pt x="126326" y="267182"/>
                </a:lnTo>
                <a:lnTo>
                  <a:pt x="130480" y="292020"/>
                </a:lnTo>
                <a:lnTo>
                  <a:pt x="126314" y="316523"/>
                </a:lnTo>
                <a:lnTo>
                  <a:pt x="112546" y="347801"/>
                </a:lnTo>
                <a:lnTo>
                  <a:pt x="87807" y="393128"/>
                </a:lnTo>
                <a:lnTo>
                  <a:pt x="85953" y="396849"/>
                </a:lnTo>
                <a:lnTo>
                  <a:pt x="86017" y="400646"/>
                </a:lnTo>
                <a:lnTo>
                  <a:pt x="88023" y="403860"/>
                </a:lnTo>
                <a:lnTo>
                  <a:pt x="90982" y="408686"/>
                </a:lnTo>
                <a:lnTo>
                  <a:pt x="97777" y="411340"/>
                </a:lnTo>
                <a:lnTo>
                  <a:pt x="107327" y="411340"/>
                </a:lnTo>
                <a:lnTo>
                  <a:pt x="107492" y="411314"/>
                </a:lnTo>
                <a:lnTo>
                  <a:pt x="385436" y="411314"/>
                </a:lnTo>
                <a:lnTo>
                  <a:pt x="429917" y="372713"/>
                </a:lnTo>
                <a:lnTo>
                  <a:pt x="477634" y="367055"/>
                </a:lnTo>
                <a:lnTo>
                  <a:pt x="580580" y="367055"/>
                </a:lnTo>
                <a:lnTo>
                  <a:pt x="608523" y="361252"/>
                </a:lnTo>
                <a:lnTo>
                  <a:pt x="630115" y="344876"/>
                </a:lnTo>
                <a:lnTo>
                  <a:pt x="641011" y="324993"/>
                </a:lnTo>
                <a:lnTo>
                  <a:pt x="501688" y="324993"/>
                </a:lnTo>
                <a:lnTo>
                  <a:pt x="496011" y="318508"/>
                </a:lnTo>
                <a:lnTo>
                  <a:pt x="489608" y="308046"/>
                </a:lnTo>
                <a:lnTo>
                  <a:pt x="484194" y="292576"/>
                </a:lnTo>
                <a:lnTo>
                  <a:pt x="481482" y="271068"/>
                </a:lnTo>
                <a:lnTo>
                  <a:pt x="482988" y="250278"/>
                </a:lnTo>
                <a:lnTo>
                  <a:pt x="487654" y="233479"/>
                </a:lnTo>
                <a:lnTo>
                  <a:pt x="493444" y="221105"/>
                </a:lnTo>
                <a:lnTo>
                  <a:pt x="498322" y="213588"/>
                </a:lnTo>
                <a:lnTo>
                  <a:pt x="924826" y="213588"/>
                </a:lnTo>
                <a:lnTo>
                  <a:pt x="924826" y="211086"/>
                </a:lnTo>
                <a:lnTo>
                  <a:pt x="1138656" y="211086"/>
                </a:lnTo>
                <a:lnTo>
                  <a:pt x="1140625" y="203708"/>
                </a:lnTo>
                <a:lnTo>
                  <a:pt x="1141095" y="192417"/>
                </a:lnTo>
                <a:lnTo>
                  <a:pt x="1146022" y="192417"/>
                </a:lnTo>
                <a:lnTo>
                  <a:pt x="1150351" y="188767"/>
                </a:lnTo>
                <a:lnTo>
                  <a:pt x="1152320" y="184026"/>
                </a:lnTo>
                <a:lnTo>
                  <a:pt x="1152329" y="182930"/>
                </a:lnTo>
                <a:lnTo>
                  <a:pt x="76034" y="182930"/>
                </a:lnTo>
                <a:lnTo>
                  <a:pt x="72631" y="182549"/>
                </a:lnTo>
                <a:lnTo>
                  <a:pt x="71983" y="182435"/>
                </a:lnTo>
                <a:lnTo>
                  <a:pt x="69392" y="182054"/>
                </a:lnTo>
                <a:close/>
              </a:path>
              <a:path w="1164590" h="709929">
                <a:moveTo>
                  <a:pt x="924826" y="213588"/>
                </a:moveTo>
                <a:lnTo>
                  <a:pt x="564388" y="213588"/>
                </a:lnTo>
                <a:lnTo>
                  <a:pt x="577075" y="217553"/>
                </a:lnTo>
                <a:lnTo>
                  <a:pt x="590659" y="228223"/>
                </a:lnTo>
                <a:lnTo>
                  <a:pt x="601798" y="243758"/>
                </a:lnTo>
                <a:lnTo>
                  <a:pt x="607148" y="262318"/>
                </a:lnTo>
                <a:lnTo>
                  <a:pt x="607419" y="274571"/>
                </a:lnTo>
                <a:lnTo>
                  <a:pt x="605162" y="286142"/>
                </a:lnTo>
                <a:lnTo>
                  <a:pt x="576464" y="320040"/>
                </a:lnTo>
                <a:lnTo>
                  <a:pt x="557949" y="324993"/>
                </a:lnTo>
                <a:lnTo>
                  <a:pt x="641011" y="324993"/>
                </a:lnTo>
                <a:lnTo>
                  <a:pt x="644036" y="319472"/>
                </a:lnTo>
                <a:lnTo>
                  <a:pt x="648970" y="286588"/>
                </a:lnTo>
                <a:lnTo>
                  <a:pt x="650750" y="270868"/>
                </a:lnTo>
                <a:lnTo>
                  <a:pt x="655745" y="257665"/>
                </a:lnTo>
                <a:lnTo>
                  <a:pt x="663436" y="246902"/>
                </a:lnTo>
                <a:lnTo>
                  <a:pt x="673303" y="238506"/>
                </a:lnTo>
                <a:lnTo>
                  <a:pt x="673636" y="238506"/>
                </a:lnTo>
                <a:lnTo>
                  <a:pt x="674166" y="238074"/>
                </a:lnTo>
                <a:lnTo>
                  <a:pt x="709142" y="226974"/>
                </a:lnTo>
                <a:lnTo>
                  <a:pt x="920686" y="226974"/>
                </a:lnTo>
                <a:lnTo>
                  <a:pt x="924826" y="217068"/>
                </a:lnTo>
                <a:lnTo>
                  <a:pt x="924826" y="213588"/>
                </a:lnTo>
                <a:close/>
              </a:path>
              <a:path w="1164590" h="709929">
                <a:moveTo>
                  <a:pt x="673636" y="238506"/>
                </a:moveTo>
                <a:lnTo>
                  <a:pt x="673303" y="238506"/>
                </a:lnTo>
                <a:lnTo>
                  <a:pt x="673417" y="238683"/>
                </a:lnTo>
                <a:lnTo>
                  <a:pt x="673636" y="238506"/>
                </a:lnTo>
                <a:close/>
              </a:path>
              <a:path w="1164590" h="709929">
                <a:moveTo>
                  <a:pt x="109613" y="29908"/>
                </a:moveTo>
                <a:lnTo>
                  <a:pt x="97739" y="29908"/>
                </a:lnTo>
                <a:lnTo>
                  <a:pt x="89915" y="33528"/>
                </a:lnTo>
                <a:lnTo>
                  <a:pt x="86982" y="39878"/>
                </a:lnTo>
                <a:lnTo>
                  <a:pt x="87223" y="41821"/>
                </a:lnTo>
                <a:lnTo>
                  <a:pt x="89776" y="44818"/>
                </a:lnTo>
                <a:lnTo>
                  <a:pt x="92989" y="46634"/>
                </a:lnTo>
                <a:lnTo>
                  <a:pt x="99568" y="50266"/>
                </a:lnTo>
                <a:lnTo>
                  <a:pt x="113575" y="58247"/>
                </a:lnTo>
                <a:lnTo>
                  <a:pt x="128863" y="68602"/>
                </a:lnTo>
                <a:lnTo>
                  <a:pt x="141823" y="81009"/>
                </a:lnTo>
                <a:lnTo>
                  <a:pt x="148844" y="95148"/>
                </a:lnTo>
                <a:lnTo>
                  <a:pt x="146434" y="105268"/>
                </a:lnTo>
                <a:lnTo>
                  <a:pt x="144473" y="115768"/>
                </a:lnTo>
                <a:lnTo>
                  <a:pt x="143034" y="126604"/>
                </a:lnTo>
                <a:lnTo>
                  <a:pt x="142189" y="137731"/>
                </a:lnTo>
                <a:lnTo>
                  <a:pt x="141668" y="138303"/>
                </a:lnTo>
                <a:lnTo>
                  <a:pt x="141351" y="139039"/>
                </a:lnTo>
                <a:lnTo>
                  <a:pt x="141312" y="140055"/>
                </a:lnTo>
                <a:lnTo>
                  <a:pt x="139567" y="146579"/>
                </a:lnTo>
                <a:lnTo>
                  <a:pt x="133827" y="157354"/>
                </a:lnTo>
                <a:lnTo>
                  <a:pt x="122880" y="168046"/>
                </a:lnTo>
                <a:lnTo>
                  <a:pt x="105511" y="174320"/>
                </a:lnTo>
                <a:lnTo>
                  <a:pt x="94085" y="176138"/>
                </a:lnTo>
                <a:lnTo>
                  <a:pt x="85672" y="178249"/>
                </a:lnTo>
                <a:lnTo>
                  <a:pt x="79810" y="180547"/>
                </a:lnTo>
                <a:lnTo>
                  <a:pt x="76034" y="182930"/>
                </a:lnTo>
                <a:lnTo>
                  <a:pt x="1152329" y="182930"/>
                </a:lnTo>
                <a:lnTo>
                  <a:pt x="1152395" y="175577"/>
                </a:lnTo>
                <a:lnTo>
                  <a:pt x="1141247" y="175577"/>
                </a:lnTo>
                <a:lnTo>
                  <a:pt x="1141247" y="144983"/>
                </a:lnTo>
                <a:lnTo>
                  <a:pt x="1141780" y="144983"/>
                </a:lnTo>
                <a:lnTo>
                  <a:pt x="1141780" y="140944"/>
                </a:lnTo>
                <a:lnTo>
                  <a:pt x="1151364" y="140944"/>
                </a:lnTo>
                <a:lnTo>
                  <a:pt x="1151410" y="137050"/>
                </a:lnTo>
                <a:lnTo>
                  <a:pt x="1153815" y="120811"/>
                </a:lnTo>
                <a:lnTo>
                  <a:pt x="1153932" y="120345"/>
                </a:lnTo>
                <a:lnTo>
                  <a:pt x="1142326" y="120345"/>
                </a:lnTo>
                <a:lnTo>
                  <a:pt x="1142326" y="115201"/>
                </a:lnTo>
                <a:lnTo>
                  <a:pt x="1155215" y="115201"/>
                </a:lnTo>
                <a:lnTo>
                  <a:pt x="1156584" y="109711"/>
                </a:lnTo>
                <a:lnTo>
                  <a:pt x="1157909" y="105600"/>
                </a:lnTo>
                <a:lnTo>
                  <a:pt x="1157909" y="103225"/>
                </a:lnTo>
                <a:lnTo>
                  <a:pt x="1160397" y="100079"/>
                </a:lnTo>
                <a:lnTo>
                  <a:pt x="1162391" y="94119"/>
                </a:lnTo>
                <a:lnTo>
                  <a:pt x="1163715" y="85987"/>
                </a:lnTo>
                <a:lnTo>
                  <a:pt x="1164196" y="76327"/>
                </a:lnTo>
                <a:lnTo>
                  <a:pt x="1163663" y="66203"/>
                </a:lnTo>
                <a:lnTo>
                  <a:pt x="1162203" y="57807"/>
                </a:lnTo>
                <a:lnTo>
                  <a:pt x="1160022" y="51891"/>
                </a:lnTo>
                <a:lnTo>
                  <a:pt x="1159728" y="51600"/>
                </a:lnTo>
                <a:lnTo>
                  <a:pt x="158686" y="51600"/>
                </a:lnTo>
                <a:lnTo>
                  <a:pt x="150635" y="51092"/>
                </a:lnTo>
                <a:lnTo>
                  <a:pt x="140820" y="48993"/>
                </a:lnTo>
                <a:lnTo>
                  <a:pt x="130429" y="44442"/>
                </a:lnTo>
                <a:lnTo>
                  <a:pt x="120650" y="36576"/>
                </a:lnTo>
                <a:lnTo>
                  <a:pt x="115785" y="31076"/>
                </a:lnTo>
                <a:lnTo>
                  <a:pt x="109613" y="29908"/>
                </a:lnTo>
                <a:close/>
              </a:path>
              <a:path w="1164590" h="709929">
                <a:moveTo>
                  <a:pt x="1150899" y="156578"/>
                </a:moveTo>
                <a:lnTo>
                  <a:pt x="1141526" y="156578"/>
                </a:lnTo>
                <a:lnTo>
                  <a:pt x="1141247" y="175577"/>
                </a:lnTo>
                <a:lnTo>
                  <a:pt x="1152395" y="175577"/>
                </a:lnTo>
                <a:lnTo>
                  <a:pt x="1152342" y="174320"/>
                </a:lnTo>
                <a:lnTo>
                  <a:pt x="1150947" y="157354"/>
                </a:lnTo>
                <a:lnTo>
                  <a:pt x="1150899" y="156578"/>
                </a:lnTo>
                <a:close/>
              </a:path>
              <a:path w="1164590" h="709929">
                <a:moveTo>
                  <a:pt x="1151364" y="140944"/>
                </a:moveTo>
                <a:lnTo>
                  <a:pt x="1141996" y="140944"/>
                </a:lnTo>
                <a:lnTo>
                  <a:pt x="1141780" y="156578"/>
                </a:lnTo>
                <a:lnTo>
                  <a:pt x="1151178" y="156578"/>
                </a:lnTo>
                <a:lnTo>
                  <a:pt x="1151364" y="140944"/>
                </a:lnTo>
                <a:close/>
              </a:path>
              <a:path w="1164590" h="709929">
                <a:moveTo>
                  <a:pt x="1155215" y="115201"/>
                </a:moveTo>
                <a:lnTo>
                  <a:pt x="1142390" y="115201"/>
                </a:lnTo>
                <a:lnTo>
                  <a:pt x="1142326" y="120345"/>
                </a:lnTo>
                <a:lnTo>
                  <a:pt x="1153932" y="120345"/>
                </a:lnTo>
                <a:lnTo>
                  <a:pt x="1155215" y="115201"/>
                </a:lnTo>
                <a:close/>
              </a:path>
              <a:path w="1164590" h="709929">
                <a:moveTo>
                  <a:pt x="484200" y="20942"/>
                </a:moveTo>
                <a:lnTo>
                  <a:pt x="185458" y="20942"/>
                </a:lnTo>
                <a:lnTo>
                  <a:pt x="179870" y="28956"/>
                </a:lnTo>
                <a:lnTo>
                  <a:pt x="172847" y="42532"/>
                </a:lnTo>
                <a:lnTo>
                  <a:pt x="169290" y="42532"/>
                </a:lnTo>
                <a:lnTo>
                  <a:pt x="167193" y="46634"/>
                </a:lnTo>
                <a:lnTo>
                  <a:pt x="164947" y="51295"/>
                </a:lnTo>
                <a:lnTo>
                  <a:pt x="163474" y="51447"/>
                </a:lnTo>
                <a:lnTo>
                  <a:pt x="161340" y="51600"/>
                </a:lnTo>
                <a:lnTo>
                  <a:pt x="1159728" y="51600"/>
                </a:lnTo>
                <a:lnTo>
                  <a:pt x="1157325" y="49212"/>
                </a:lnTo>
                <a:lnTo>
                  <a:pt x="1156208" y="49098"/>
                </a:lnTo>
                <a:lnTo>
                  <a:pt x="1154379" y="44246"/>
                </a:lnTo>
                <a:lnTo>
                  <a:pt x="1150683" y="38493"/>
                </a:lnTo>
                <a:lnTo>
                  <a:pt x="1143520" y="38493"/>
                </a:lnTo>
                <a:lnTo>
                  <a:pt x="1141704" y="31508"/>
                </a:lnTo>
                <a:lnTo>
                  <a:pt x="1138783" y="25095"/>
                </a:lnTo>
                <a:lnTo>
                  <a:pt x="484200" y="25095"/>
                </a:lnTo>
                <a:lnTo>
                  <a:pt x="484200" y="20942"/>
                </a:lnTo>
                <a:close/>
              </a:path>
              <a:path w="1164590" h="709929">
                <a:moveTo>
                  <a:pt x="1105166" y="9918"/>
                </a:moveTo>
                <a:lnTo>
                  <a:pt x="1097953" y="11620"/>
                </a:lnTo>
                <a:lnTo>
                  <a:pt x="1095819" y="12585"/>
                </a:lnTo>
                <a:lnTo>
                  <a:pt x="1087450" y="17703"/>
                </a:lnTo>
                <a:lnTo>
                  <a:pt x="1084097" y="23710"/>
                </a:lnTo>
                <a:lnTo>
                  <a:pt x="1075550" y="25095"/>
                </a:lnTo>
                <a:lnTo>
                  <a:pt x="1126871" y="25095"/>
                </a:lnTo>
                <a:lnTo>
                  <a:pt x="1125740" y="23710"/>
                </a:lnTo>
                <a:lnTo>
                  <a:pt x="1120546" y="17576"/>
                </a:lnTo>
                <a:lnTo>
                  <a:pt x="1109789" y="11404"/>
                </a:lnTo>
                <a:lnTo>
                  <a:pt x="1105166" y="9918"/>
                </a:lnTo>
                <a:close/>
              </a:path>
              <a:path w="1164590" h="709929">
                <a:moveTo>
                  <a:pt x="253187" y="0"/>
                </a:moveTo>
                <a:lnTo>
                  <a:pt x="244868" y="0"/>
                </a:lnTo>
                <a:lnTo>
                  <a:pt x="244868" y="4559"/>
                </a:lnTo>
                <a:lnTo>
                  <a:pt x="234403" y="10972"/>
                </a:lnTo>
                <a:lnTo>
                  <a:pt x="232930" y="12395"/>
                </a:lnTo>
                <a:lnTo>
                  <a:pt x="229527" y="16967"/>
                </a:lnTo>
                <a:lnTo>
                  <a:pt x="229679" y="19951"/>
                </a:lnTo>
                <a:lnTo>
                  <a:pt x="229806" y="20942"/>
                </a:lnTo>
                <a:lnTo>
                  <a:pt x="268058" y="20942"/>
                </a:lnTo>
                <a:lnTo>
                  <a:pt x="258622" y="9220"/>
                </a:lnTo>
                <a:lnTo>
                  <a:pt x="253961" y="5676"/>
                </a:lnTo>
                <a:lnTo>
                  <a:pt x="253187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1599904" y="7040361"/>
            <a:ext cx="1269" cy="34925"/>
          </a:xfrm>
          <a:custGeom>
            <a:avLst/>
            <a:gdLst/>
            <a:ahLst/>
            <a:cxnLst/>
            <a:rect l="l" t="t" r="r" b="b"/>
            <a:pathLst>
              <a:path w="1270" h="34925">
                <a:moveTo>
                  <a:pt x="374" y="-32385"/>
                </a:moveTo>
                <a:lnTo>
                  <a:pt x="374" y="67017"/>
                </a:lnTo>
              </a:path>
            </a:pathLst>
          </a:custGeom>
          <a:ln w="655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0907755" y="7080618"/>
            <a:ext cx="190706" cy="1761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0458656" y="6899415"/>
            <a:ext cx="1164590" cy="709930"/>
          </a:xfrm>
          <a:custGeom>
            <a:avLst/>
            <a:gdLst/>
            <a:ahLst/>
            <a:cxnLst/>
            <a:rect l="l" t="t" r="r" b="b"/>
            <a:pathLst>
              <a:path w="1164590" h="709929">
                <a:moveTo>
                  <a:pt x="1157325" y="49212"/>
                </a:moveTo>
                <a:lnTo>
                  <a:pt x="1156208" y="49098"/>
                </a:lnTo>
                <a:lnTo>
                  <a:pt x="1154379" y="44246"/>
                </a:lnTo>
                <a:lnTo>
                  <a:pt x="1150683" y="38493"/>
                </a:lnTo>
                <a:lnTo>
                  <a:pt x="1143520" y="38493"/>
                </a:lnTo>
                <a:lnTo>
                  <a:pt x="1141704" y="31508"/>
                </a:lnTo>
                <a:lnTo>
                  <a:pt x="1138783" y="25095"/>
                </a:lnTo>
                <a:lnTo>
                  <a:pt x="1134186" y="25095"/>
                </a:lnTo>
                <a:lnTo>
                  <a:pt x="1126871" y="25095"/>
                </a:lnTo>
                <a:lnTo>
                  <a:pt x="1105166" y="9918"/>
                </a:lnTo>
                <a:lnTo>
                  <a:pt x="1100620" y="10998"/>
                </a:lnTo>
                <a:lnTo>
                  <a:pt x="1097953" y="11620"/>
                </a:lnTo>
                <a:lnTo>
                  <a:pt x="1095819" y="12585"/>
                </a:lnTo>
                <a:lnTo>
                  <a:pt x="1093927" y="13754"/>
                </a:lnTo>
                <a:lnTo>
                  <a:pt x="1087450" y="17703"/>
                </a:lnTo>
                <a:lnTo>
                  <a:pt x="1084097" y="23710"/>
                </a:lnTo>
                <a:lnTo>
                  <a:pt x="1075550" y="25095"/>
                </a:lnTo>
                <a:lnTo>
                  <a:pt x="874788" y="25095"/>
                </a:lnTo>
                <a:lnTo>
                  <a:pt x="697166" y="25095"/>
                </a:lnTo>
                <a:lnTo>
                  <a:pt x="658799" y="25095"/>
                </a:lnTo>
                <a:lnTo>
                  <a:pt x="484200" y="25095"/>
                </a:lnTo>
                <a:lnTo>
                  <a:pt x="484200" y="20942"/>
                </a:lnTo>
                <a:lnTo>
                  <a:pt x="310616" y="20942"/>
                </a:lnTo>
                <a:lnTo>
                  <a:pt x="268058" y="20942"/>
                </a:lnTo>
                <a:lnTo>
                  <a:pt x="267652" y="19913"/>
                </a:lnTo>
                <a:lnTo>
                  <a:pt x="258622" y="9220"/>
                </a:lnTo>
                <a:lnTo>
                  <a:pt x="253961" y="5676"/>
                </a:lnTo>
                <a:lnTo>
                  <a:pt x="253187" y="0"/>
                </a:lnTo>
                <a:lnTo>
                  <a:pt x="244868" y="0"/>
                </a:lnTo>
                <a:lnTo>
                  <a:pt x="244868" y="4559"/>
                </a:lnTo>
                <a:lnTo>
                  <a:pt x="236537" y="9677"/>
                </a:lnTo>
                <a:lnTo>
                  <a:pt x="234403" y="10972"/>
                </a:lnTo>
                <a:lnTo>
                  <a:pt x="232930" y="12395"/>
                </a:lnTo>
                <a:lnTo>
                  <a:pt x="231914" y="13754"/>
                </a:lnTo>
                <a:lnTo>
                  <a:pt x="229527" y="16967"/>
                </a:lnTo>
                <a:lnTo>
                  <a:pt x="229679" y="19951"/>
                </a:lnTo>
                <a:lnTo>
                  <a:pt x="229806" y="20942"/>
                </a:lnTo>
                <a:lnTo>
                  <a:pt x="185458" y="20942"/>
                </a:lnTo>
                <a:lnTo>
                  <a:pt x="179870" y="28956"/>
                </a:lnTo>
                <a:lnTo>
                  <a:pt x="172847" y="42532"/>
                </a:lnTo>
                <a:lnTo>
                  <a:pt x="169290" y="42532"/>
                </a:lnTo>
                <a:lnTo>
                  <a:pt x="168440" y="44170"/>
                </a:lnTo>
                <a:lnTo>
                  <a:pt x="167297" y="46418"/>
                </a:lnTo>
                <a:lnTo>
                  <a:pt x="166128" y="48818"/>
                </a:lnTo>
                <a:lnTo>
                  <a:pt x="164947" y="51295"/>
                </a:lnTo>
                <a:lnTo>
                  <a:pt x="163474" y="51447"/>
                </a:lnTo>
                <a:lnTo>
                  <a:pt x="161340" y="51600"/>
                </a:lnTo>
                <a:lnTo>
                  <a:pt x="158686" y="51600"/>
                </a:lnTo>
                <a:lnTo>
                  <a:pt x="120650" y="36576"/>
                </a:lnTo>
                <a:lnTo>
                  <a:pt x="115785" y="31076"/>
                </a:lnTo>
                <a:lnTo>
                  <a:pt x="109613" y="29908"/>
                </a:lnTo>
                <a:lnTo>
                  <a:pt x="105270" y="29908"/>
                </a:lnTo>
                <a:lnTo>
                  <a:pt x="97739" y="29908"/>
                </a:lnTo>
                <a:lnTo>
                  <a:pt x="89915" y="33528"/>
                </a:lnTo>
                <a:lnTo>
                  <a:pt x="87845" y="37985"/>
                </a:lnTo>
                <a:lnTo>
                  <a:pt x="86982" y="39878"/>
                </a:lnTo>
                <a:lnTo>
                  <a:pt x="87223" y="41821"/>
                </a:lnTo>
                <a:lnTo>
                  <a:pt x="88480" y="43307"/>
                </a:lnTo>
                <a:lnTo>
                  <a:pt x="89776" y="44818"/>
                </a:lnTo>
                <a:lnTo>
                  <a:pt x="92989" y="46634"/>
                </a:lnTo>
                <a:lnTo>
                  <a:pt x="99568" y="50266"/>
                </a:lnTo>
                <a:lnTo>
                  <a:pt x="113575" y="58247"/>
                </a:lnTo>
                <a:lnTo>
                  <a:pt x="128863" y="68602"/>
                </a:lnTo>
                <a:lnTo>
                  <a:pt x="141823" y="81009"/>
                </a:lnTo>
                <a:lnTo>
                  <a:pt x="148844" y="95148"/>
                </a:lnTo>
                <a:lnTo>
                  <a:pt x="146434" y="105268"/>
                </a:lnTo>
                <a:lnTo>
                  <a:pt x="144473" y="115768"/>
                </a:lnTo>
                <a:lnTo>
                  <a:pt x="143034" y="126604"/>
                </a:lnTo>
                <a:lnTo>
                  <a:pt x="142189" y="137731"/>
                </a:lnTo>
                <a:lnTo>
                  <a:pt x="141668" y="138303"/>
                </a:lnTo>
                <a:lnTo>
                  <a:pt x="141351" y="139039"/>
                </a:lnTo>
                <a:lnTo>
                  <a:pt x="141312" y="140055"/>
                </a:lnTo>
                <a:lnTo>
                  <a:pt x="139567" y="146579"/>
                </a:lnTo>
                <a:lnTo>
                  <a:pt x="133827" y="157354"/>
                </a:lnTo>
                <a:lnTo>
                  <a:pt x="122880" y="168046"/>
                </a:lnTo>
                <a:lnTo>
                  <a:pt x="105511" y="174320"/>
                </a:lnTo>
                <a:lnTo>
                  <a:pt x="94085" y="176138"/>
                </a:lnTo>
                <a:lnTo>
                  <a:pt x="85672" y="178249"/>
                </a:lnTo>
                <a:lnTo>
                  <a:pt x="79810" y="180547"/>
                </a:lnTo>
                <a:lnTo>
                  <a:pt x="76034" y="182930"/>
                </a:lnTo>
                <a:lnTo>
                  <a:pt x="74917" y="182803"/>
                </a:lnTo>
                <a:lnTo>
                  <a:pt x="73774" y="182676"/>
                </a:lnTo>
                <a:lnTo>
                  <a:pt x="72631" y="182549"/>
                </a:lnTo>
                <a:lnTo>
                  <a:pt x="71983" y="182435"/>
                </a:lnTo>
                <a:lnTo>
                  <a:pt x="69392" y="182054"/>
                </a:lnTo>
                <a:lnTo>
                  <a:pt x="65735" y="182054"/>
                </a:lnTo>
                <a:lnTo>
                  <a:pt x="59116" y="182456"/>
                </a:lnTo>
                <a:lnTo>
                  <a:pt x="27210" y="209124"/>
                </a:lnTo>
                <a:lnTo>
                  <a:pt x="27673" y="215011"/>
                </a:lnTo>
                <a:lnTo>
                  <a:pt x="29083" y="220764"/>
                </a:lnTo>
                <a:lnTo>
                  <a:pt x="33159" y="225120"/>
                </a:lnTo>
                <a:lnTo>
                  <a:pt x="38303" y="226390"/>
                </a:lnTo>
                <a:lnTo>
                  <a:pt x="39687" y="226745"/>
                </a:lnTo>
                <a:lnTo>
                  <a:pt x="42075" y="227037"/>
                </a:lnTo>
                <a:lnTo>
                  <a:pt x="45707" y="227469"/>
                </a:lnTo>
                <a:lnTo>
                  <a:pt x="65317" y="230349"/>
                </a:lnTo>
                <a:lnTo>
                  <a:pt x="90022" y="236639"/>
                </a:lnTo>
                <a:lnTo>
                  <a:pt x="112724" y="248272"/>
                </a:lnTo>
                <a:lnTo>
                  <a:pt x="126326" y="267182"/>
                </a:lnTo>
                <a:lnTo>
                  <a:pt x="130480" y="292020"/>
                </a:lnTo>
                <a:lnTo>
                  <a:pt x="126314" y="316523"/>
                </a:lnTo>
                <a:lnTo>
                  <a:pt x="112546" y="347801"/>
                </a:lnTo>
                <a:lnTo>
                  <a:pt x="87896" y="392963"/>
                </a:lnTo>
                <a:lnTo>
                  <a:pt x="87807" y="393128"/>
                </a:lnTo>
                <a:lnTo>
                  <a:pt x="85953" y="396849"/>
                </a:lnTo>
                <a:lnTo>
                  <a:pt x="86017" y="400646"/>
                </a:lnTo>
                <a:lnTo>
                  <a:pt x="88023" y="403860"/>
                </a:lnTo>
                <a:lnTo>
                  <a:pt x="90982" y="408686"/>
                </a:lnTo>
                <a:lnTo>
                  <a:pt x="97777" y="411340"/>
                </a:lnTo>
                <a:lnTo>
                  <a:pt x="107149" y="411340"/>
                </a:lnTo>
                <a:lnTo>
                  <a:pt x="107327" y="411340"/>
                </a:lnTo>
                <a:lnTo>
                  <a:pt x="107492" y="411314"/>
                </a:lnTo>
                <a:lnTo>
                  <a:pt x="107645" y="411314"/>
                </a:lnTo>
                <a:lnTo>
                  <a:pt x="106095" y="412788"/>
                </a:lnTo>
                <a:lnTo>
                  <a:pt x="104889" y="414528"/>
                </a:lnTo>
                <a:lnTo>
                  <a:pt x="104063" y="416560"/>
                </a:lnTo>
                <a:lnTo>
                  <a:pt x="103263" y="418477"/>
                </a:lnTo>
                <a:lnTo>
                  <a:pt x="97739" y="427139"/>
                </a:lnTo>
                <a:lnTo>
                  <a:pt x="91300" y="437197"/>
                </a:lnTo>
                <a:lnTo>
                  <a:pt x="69540" y="471806"/>
                </a:lnTo>
                <a:lnTo>
                  <a:pt x="43781" y="515410"/>
                </a:lnTo>
                <a:lnTo>
                  <a:pt x="19696" y="561852"/>
                </a:lnTo>
                <a:lnTo>
                  <a:pt x="2959" y="604977"/>
                </a:lnTo>
                <a:lnTo>
                  <a:pt x="0" y="641308"/>
                </a:lnTo>
                <a:lnTo>
                  <a:pt x="2014" y="652568"/>
                </a:lnTo>
                <a:lnTo>
                  <a:pt x="6388" y="660488"/>
                </a:lnTo>
                <a:lnTo>
                  <a:pt x="11811" y="666826"/>
                </a:lnTo>
                <a:lnTo>
                  <a:pt x="20116" y="668413"/>
                </a:lnTo>
                <a:lnTo>
                  <a:pt x="27571" y="668705"/>
                </a:lnTo>
                <a:lnTo>
                  <a:pt x="28867" y="670572"/>
                </a:lnTo>
                <a:lnTo>
                  <a:pt x="271487" y="708609"/>
                </a:lnTo>
                <a:lnTo>
                  <a:pt x="273151" y="704938"/>
                </a:lnTo>
                <a:lnTo>
                  <a:pt x="280415" y="706143"/>
                </a:lnTo>
                <a:lnTo>
                  <a:pt x="288617" y="707715"/>
                </a:lnTo>
                <a:lnTo>
                  <a:pt x="296433" y="709080"/>
                </a:lnTo>
                <a:lnTo>
                  <a:pt x="302539" y="709663"/>
                </a:lnTo>
                <a:lnTo>
                  <a:pt x="310095" y="709663"/>
                </a:lnTo>
                <a:lnTo>
                  <a:pt x="308584" y="702094"/>
                </a:lnTo>
                <a:lnTo>
                  <a:pt x="304546" y="701078"/>
                </a:lnTo>
                <a:lnTo>
                  <a:pt x="296456" y="700011"/>
                </a:lnTo>
                <a:lnTo>
                  <a:pt x="290817" y="698500"/>
                </a:lnTo>
                <a:lnTo>
                  <a:pt x="286969" y="697103"/>
                </a:lnTo>
                <a:lnTo>
                  <a:pt x="291274" y="697103"/>
                </a:lnTo>
                <a:lnTo>
                  <a:pt x="292049" y="694334"/>
                </a:lnTo>
                <a:lnTo>
                  <a:pt x="312017" y="625861"/>
                </a:lnTo>
                <a:lnTo>
                  <a:pt x="331533" y="561574"/>
                </a:lnTo>
                <a:lnTo>
                  <a:pt x="353039" y="494506"/>
                </a:lnTo>
                <a:lnTo>
                  <a:pt x="373260" y="437596"/>
                </a:lnTo>
                <a:lnTo>
                  <a:pt x="408050" y="383750"/>
                </a:lnTo>
                <a:lnTo>
                  <a:pt x="453465" y="368029"/>
                </a:lnTo>
                <a:lnTo>
                  <a:pt x="477634" y="367055"/>
                </a:lnTo>
                <a:lnTo>
                  <a:pt x="580580" y="367055"/>
                </a:lnTo>
                <a:lnTo>
                  <a:pt x="608523" y="361252"/>
                </a:lnTo>
                <a:lnTo>
                  <a:pt x="630115" y="344876"/>
                </a:lnTo>
                <a:lnTo>
                  <a:pt x="644036" y="319472"/>
                </a:lnTo>
                <a:lnTo>
                  <a:pt x="648970" y="286588"/>
                </a:lnTo>
                <a:lnTo>
                  <a:pt x="650750" y="270868"/>
                </a:lnTo>
                <a:lnTo>
                  <a:pt x="655745" y="257665"/>
                </a:lnTo>
                <a:lnTo>
                  <a:pt x="663436" y="246902"/>
                </a:lnTo>
                <a:lnTo>
                  <a:pt x="673303" y="238506"/>
                </a:lnTo>
                <a:lnTo>
                  <a:pt x="673417" y="238683"/>
                </a:lnTo>
                <a:lnTo>
                  <a:pt x="674166" y="238074"/>
                </a:lnTo>
                <a:lnTo>
                  <a:pt x="709142" y="226974"/>
                </a:lnTo>
                <a:lnTo>
                  <a:pt x="715086" y="226974"/>
                </a:lnTo>
                <a:lnTo>
                  <a:pt x="910640" y="226974"/>
                </a:lnTo>
                <a:lnTo>
                  <a:pt x="920686" y="226974"/>
                </a:lnTo>
                <a:lnTo>
                  <a:pt x="924826" y="217068"/>
                </a:lnTo>
                <a:lnTo>
                  <a:pt x="924826" y="211086"/>
                </a:lnTo>
                <a:lnTo>
                  <a:pt x="1131138" y="211086"/>
                </a:lnTo>
                <a:lnTo>
                  <a:pt x="1138656" y="211086"/>
                </a:lnTo>
                <a:lnTo>
                  <a:pt x="1140625" y="203708"/>
                </a:lnTo>
                <a:lnTo>
                  <a:pt x="1141095" y="192417"/>
                </a:lnTo>
                <a:lnTo>
                  <a:pt x="1146022" y="192417"/>
                </a:lnTo>
                <a:lnTo>
                  <a:pt x="1150351" y="188767"/>
                </a:lnTo>
                <a:lnTo>
                  <a:pt x="1152320" y="184026"/>
                </a:lnTo>
                <a:lnTo>
                  <a:pt x="1152400" y="175022"/>
                </a:lnTo>
                <a:lnTo>
                  <a:pt x="1151064" y="158584"/>
                </a:lnTo>
                <a:lnTo>
                  <a:pt x="1151001" y="157937"/>
                </a:lnTo>
                <a:lnTo>
                  <a:pt x="1150937" y="157238"/>
                </a:lnTo>
                <a:lnTo>
                  <a:pt x="1150899" y="156578"/>
                </a:lnTo>
                <a:lnTo>
                  <a:pt x="1151178" y="156578"/>
                </a:lnTo>
                <a:lnTo>
                  <a:pt x="1151410" y="137050"/>
                </a:lnTo>
                <a:lnTo>
                  <a:pt x="1153815" y="120811"/>
                </a:lnTo>
                <a:lnTo>
                  <a:pt x="1156584" y="109711"/>
                </a:lnTo>
                <a:lnTo>
                  <a:pt x="1157909" y="105600"/>
                </a:lnTo>
                <a:lnTo>
                  <a:pt x="1157909" y="103225"/>
                </a:lnTo>
                <a:lnTo>
                  <a:pt x="1160397" y="100079"/>
                </a:lnTo>
                <a:lnTo>
                  <a:pt x="1162391" y="94119"/>
                </a:lnTo>
                <a:lnTo>
                  <a:pt x="1163715" y="85987"/>
                </a:lnTo>
                <a:lnTo>
                  <a:pt x="1164196" y="76327"/>
                </a:lnTo>
                <a:lnTo>
                  <a:pt x="1163663" y="66203"/>
                </a:lnTo>
                <a:lnTo>
                  <a:pt x="1162203" y="57807"/>
                </a:lnTo>
                <a:lnTo>
                  <a:pt x="1160022" y="51891"/>
                </a:lnTo>
                <a:lnTo>
                  <a:pt x="1157325" y="49212"/>
                </a:lnTo>
              </a:path>
            </a:pathLst>
          </a:custGeom>
          <a:ln w="647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0458654" y="6899429"/>
            <a:ext cx="1164590" cy="709930"/>
          </a:xfrm>
          <a:custGeom>
            <a:avLst/>
            <a:gdLst/>
            <a:ahLst/>
            <a:cxnLst/>
            <a:rect l="l" t="t" r="r" b="b"/>
            <a:pathLst>
              <a:path w="1164590" h="709929">
                <a:moveTo>
                  <a:pt x="309148" y="704913"/>
                </a:moveTo>
                <a:lnTo>
                  <a:pt x="273151" y="704913"/>
                </a:lnTo>
                <a:lnTo>
                  <a:pt x="280415" y="706119"/>
                </a:lnTo>
                <a:lnTo>
                  <a:pt x="288617" y="707696"/>
                </a:lnTo>
                <a:lnTo>
                  <a:pt x="296433" y="709065"/>
                </a:lnTo>
                <a:lnTo>
                  <a:pt x="302539" y="709650"/>
                </a:lnTo>
                <a:lnTo>
                  <a:pt x="310095" y="709650"/>
                </a:lnTo>
                <a:lnTo>
                  <a:pt x="309148" y="704913"/>
                </a:lnTo>
                <a:close/>
              </a:path>
              <a:path w="1164590" h="709929">
                <a:moveTo>
                  <a:pt x="385435" y="411289"/>
                </a:moveTo>
                <a:lnTo>
                  <a:pt x="107645" y="411289"/>
                </a:lnTo>
                <a:lnTo>
                  <a:pt x="106108" y="412788"/>
                </a:lnTo>
                <a:lnTo>
                  <a:pt x="104889" y="414528"/>
                </a:lnTo>
                <a:lnTo>
                  <a:pt x="103263" y="418465"/>
                </a:lnTo>
                <a:lnTo>
                  <a:pt x="91300" y="437197"/>
                </a:lnTo>
                <a:lnTo>
                  <a:pt x="69535" y="471799"/>
                </a:lnTo>
                <a:lnTo>
                  <a:pt x="43776" y="515397"/>
                </a:lnTo>
                <a:lnTo>
                  <a:pt x="19694" y="561834"/>
                </a:lnTo>
                <a:lnTo>
                  <a:pt x="2959" y="604951"/>
                </a:lnTo>
                <a:lnTo>
                  <a:pt x="0" y="641292"/>
                </a:lnTo>
                <a:lnTo>
                  <a:pt x="2014" y="652546"/>
                </a:lnTo>
                <a:lnTo>
                  <a:pt x="6388" y="660463"/>
                </a:lnTo>
                <a:lnTo>
                  <a:pt x="11811" y="666813"/>
                </a:lnTo>
                <a:lnTo>
                  <a:pt x="20142" y="668388"/>
                </a:lnTo>
                <a:lnTo>
                  <a:pt x="27571" y="668705"/>
                </a:lnTo>
                <a:lnTo>
                  <a:pt x="28867" y="670547"/>
                </a:lnTo>
                <a:lnTo>
                  <a:pt x="271487" y="708583"/>
                </a:lnTo>
                <a:lnTo>
                  <a:pt x="273151" y="704913"/>
                </a:lnTo>
                <a:lnTo>
                  <a:pt x="309148" y="704913"/>
                </a:lnTo>
                <a:lnTo>
                  <a:pt x="308584" y="702094"/>
                </a:lnTo>
                <a:lnTo>
                  <a:pt x="304546" y="701078"/>
                </a:lnTo>
                <a:lnTo>
                  <a:pt x="296468" y="699998"/>
                </a:lnTo>
                <a:lnTo>
                  <a:pt x="290817" y="698487"/>
                </a:lnTo>
                <a:lnTo>
                  <a:pt x="286969" y="697103"/>
                </a:lnTo>
                <a:lnTo>
                  <a:pt x="291274" y="697103"/>
                </a:lnTo>
                <a:lnTo>
                  <a:pt x="292049" y="694321"/>
                </a:lnTo>
                <a:lnTo>
                  <a:pt x="312014" y="625845"/>
                </a:lnTo>
                <a:lnTo>
                  <a:pt x="331528" y="561555"/>
                </a:lnTo>
                <a:lnTo>
                  <a:pt x="353033" y="494484"/>
                </a:lnTo>
                <a:lnTo>
                  <a:pt x="373256" y="437572"/>
                </a:lnTo>
                <a:lnTo>
                  <a:pt x="385435" y="411289"/>
                </a:lnTo>
                <a:close/>
              </a:path>
              <a:path w="1164590" h="709929">
                <a:moveTo>
                  <a:pt x="69392" y="182054"/>
                </a:moveTo>
                <a:lnTo>
                  <a:pt x="65735" y="182054"/>
                </a:lnTo>
                <a:lnTo>
                  <a:pt x="59116" y="182456"/>
                </a:lnTo>
                <a:lnTo>
                  <a:pt x="27210" y="209126"/>
                </a:lnTo>
                <a:lnTo>
                  <a:pt x="27673" y="215023"/>
                </a:lnTo>
                <a:lnTo>
                  <a:pt x="29095" y="220738"/>
                </a:lnTo>
                <a:lnTo>
                  <a:pt x="33185" y="225107"/>
                </a:lnTo>
                <a:lnTo>
                  <a:pt x="39687" y="226720"/>
                </a:lnTo>
                <a:lnTo>
                  <a:pt x="45707" y="227469"/>
                </a:lnTo>
                <a:lnTo>
                  <a:pt x="65315" y="230336"/>
                </a:lnTo>
                <a:lnTo>
                  <a:pt x="90017" y="236621"/>
                </a:lnTo>
                <a:lnTo>
                  <a:pt x="112719" y="248252"/>
                </a:lnTo>
                <a:lnTo>
                  <a:pt x="126326" y="267157"/>
                </a:lnTo>
                <a:lnTo>
                  <a:pt x="130480" y="292002"/>
                </a:lnTo>
                <a:lnTo>
                  <a:pt x="126314" y="316510"/>
                </a:lnTo>
                <a:lnTo>
                  <a:pt x="112546" y="347794"/>
                </a:lnTo>
                <a:lnTo>
                  <a:pt x="87807" y="393115"/>
                </a:lnTo>
                <a:lnTo>
                  <a:pt x="85953" y="396824"/>
                </a:lnTo>
                <a:lnTo>
                  <a:pt x="86017" y="400646"/>
                </a:lnTo>
                <a:lnTo>
                  <a:pt x="90982" y="408660"/>
                </a:lnTo>
                <a:lnTo>
                  <a:pt x="97777" y="411314"/>
                </a:lnTo>
                <a:lnTo>
                  <a:pt x="107327" y="411314"/>
                </a:lnTo>
                <a:lnTo>
                  <a:pt x="107492" y="411289"/>
                </a:lnTo>
                <a:lnTo>
                  <a:pt x="385435" y="411289"/>
                </a:lnTo>
                <a:lnTo>
                  <a:pt x="429917" y="372705"/>
                </a:lnTo>
                <a:lnTo>
                  <a:pt x="477634" y="367055"/>
                </a:lnTo>
                <a:lnTo>
                  <a:pt x="580593" y="367055"/>
                </a:lnTo>
                <a:lnTo>
                  <a:pt x="608529" y="361248"/>
                </a:lnTo>
                <a:lnTo>
                  <a:pt x="630116" y="344863"/>
                </a:lnTo>
                <a:lnTo>
                  <a:pt x="641001" y="324992"/>
                </a:lnTo>
                <a:lnTo>
                  <a:pt x="501688" y="324992"/>
                </a:lnTo>
                <a:lnTo>
                  <a:pt x="496014" y="318494"/>
                </a:lnTo>
                <a:lnTo>
                  <a:pt x="489618" y="308027"/>
                </a:lnTo>
                <a:lnTo>
                  <a:pt x="484205" y="292562"/>
                </a:lnTo>
                <a:lnTo>
                  <a:pt x="481482" y="271068"/>
                </a:lnTo>
                <a:lnTo>
                  <a:pt x="482988" y="250275"/>
                </a:lnTo>
                <a:lnTo>
                  <a:pt x="487654" y="233468"/>
                </a:lnTo>
                <a:lnTo>
                  <a:pt x="493444" y="221089"/>
                </a:lnTo>
                <a:lnTo>
                  <a:pt x="498322" y="213575"/>
                </a:lnTo>
                <a:lnTo>
                  <a:pt x="924826" y="213575"/>
                </a:lnTo>
                <a:lnTo>
                  <a:pt x="924826" y="211061"/>
                </a:lnTo>
                <a:lnTo>
                  <a:pt x="1138656" y="211061"/>
                </a:lnTo>
                <a:lnTo>
                  <a:pt x="1140625" y="203708"/>
                </a:lnTo>
                <a:lnTo>
                  <a:pt x="1141120" y="192392"/>
                </a:lnTo>
                <a:lnTo>
                  <a:pt x="1146022" y="192392"/>
                </a:lnTo>
                <a:lnTo>
                  <a:pt x="1150359" y="188742"/>
                </a:lnTo>
                <a:lnTo>
                  <a:pt x="1152329" y="184003"/>
                </a:lnTo>
                <a:lnTo>
                  <a:pt x="1152338" y="182930"/>
                </a:lnTo>
                <a:lnTo>
                  <a:pt x="76060" y="182930"/>
                </a:lnTo>
                <a:lnTo>
                  <a:pt x="72631" y="182524"/>
                </a:lnTo>
                <a:lnTo>
                  <a:pt x="69392" y="182054"/>
                </a:lnTo>
                <a:close/>
              </a:path>
              <a:path w="1164590" h="709929">
                <a:moveTo>
                  <a:pt x="924826" y="213575"/>
                </a:moveTo>
                <a:lnTo>
                  <a:pt x="564388" y="213575"/>
                </a:lnTo>
                <a:lnTo>
                  <a:pt x="577081" y="217539"/>
                </a:lnTo>
                <a:lnTo>
                  <a:pt x="590667" y="228206"/>
                </a:lnTo>
                <a:lnTo>
                  <a:pt x="601810" y="243740"/>
                </a:lnTo>
                <a:lnTo>
                  <a:pt x="607174" y="262305"/>
                </a:lnTo>
                <a:lnTo>
                  <a:pt x="607419" y="274566"/>
                </a:lnTo>
                <a:lnTo>
                  <a:pt x="605162" y="286134"/>
                </a:lnTo>
                <a:lnTo>
                  <a:pt x="576478" y="320027"/>
                </a:lnTo>
                <a:lnTo>
                  <a:pt x="557949" y="324992"/>
                </a:lnTo>
                <a:lnTo>
                  <a:pt x="641001" y="324992"/>
                </a:lnTo>
                <a:lnTo>
                  <a:pt x="644036" y="319451"/>
                </a:lnTo>
                <a:lnTo>
                  <a:pt x="648970" y="286562"/>
                </a:lnTo>
                <a:lnTo>
                  <a:pt x="650750" y="270854"/>
                </a:lnTo>
                <a:lnTo>
                  <a:pt x="655745" y="257651"/>
                </a:lnTo>
                <a:lnTo>
                  <a:pt x="663436" y="246886"/>
                </a:lnTo>
                <a:lnTo>
                  <a:pt x="673303" y="238493"/>
                </a:lnTo>
                <a:lnTo>
                  <a:pt x="673642" y="238493"/>
                </a:lnTo>
                <a:lnTo>
                  <a:pt x="674166" y="238048"/>
                </a:lnTo>
                <a:lnTo>
                  <a:pt x="709142" y="226961"/>
                </a:lnTo>
                <a:lnTo>
                  <a:pt x="920686" y="226961"/>
                </a:lnTo>
                <a:lnTo>
                  <a:pt x="924826" y="217068"/>
                </a:lnTo>
                <a:lnTo>
                  <a:pt x="924826" y="213575"/>
                </a:lnTo>
                <a:close/>
              </a:path>
              <a:path w="1164590" h="709929">
                <a:moveTo>
                  <a:pt x="673642" y="238493"/>
                </a:moveTo>
                <a:lnTo>
                  <a:pt x="673303" y="238493"/>
                </a:lnTo>
                <a:lnTo>
                  <a:pt x="673417" y="238683"/>
                </a:lnTo>
                <a:lnTo>
                  <a:pt x="673642" y="238493"/>
                </a:lnTo>
                <a:close/>
              </a:path>
              <a:path w="1164590" h="709929">
                <a:moveTo>
                  <a:pt x="109613" y="29883"/>
                </a:moveTo>
                <a:lnTo>
                  <a:pt x="97739" y="29883"/>
                </a:lnTo>
                <a:lnTo>
                  <a:pt x="89916" y="33527"/>
                </a:lnTo>
                <a:lnTo>
                  <a:pt x="87845" y="37960"/>
                </a:lnTo>
                <a:lnTo>
                  <a:pt x="86982" y="39865"/>
                </a:lnTo>
                <a:lnTo>
                  <a:pt x="87223" y="41821"/>
                </a:lnTo>
                <a:lnTo>
                  <a:pt x="89776" y="44805"/>
                </a:lnTo>
                <a:lnTo>
                  <a:pt x="92989" y="46621"/>
                </a:lnTo>
                <a:lnTo>
                  <a:pt x="99568" y="50241"/>
                </a:lnTo>
                <a:lnTo>
                  <a:pt x="113575" y="58224"/>
                </a:lnTo>
                <a:lnTo>
                  <a:pt x="128863" y="68584"/>
                </a:lnTo>
                <a:lnTo>
                  <a:pt x="141823" y="81000"/>
                </a:lnTo>
                <a:lnTo>
                  <a:pt x="148844" y="95148"/>
                </a:lnTo>
                <a:lnTo>
                  <a:pt x="146434" y="105264"/>
                </a:lnTo>
                <a:lnTo>
                  <a:pt x="144473" y="115755"/>
                </a:lnTo>
                <a:lnTo>
                  <a:pt x="143034" y="126582"/>
                </a:lnTo>
                <a:lnTo>
                  <a:pt x="142189" y="137706"/>
                </a:lnTo>
                <a:lnTo>
                  <a:pt x="141668" y="138290"/>
                </a:lnTo>
                <a:lnTo>
                  <a:pt x="141351" y="139026"/>
                </a:lnTo>
                <a:lnTo>
                  <a:pt x="141300" y="140042"/>
                </a:lnTo>
                <a:lnTo>
                  <a:pt x="139576" y="146559"/>
                </a:lnTo>
                <a:lnTo>
                  <a:pt x="133845" y="157330"/>
                </a:lnTo>
                <a:lnTo>
                  <a:pt x="122894" y="168021"/>
                </a:lnTo>
                <a:lnTo>
                  <a:pt x="105511" y="174294"/>
                </a:lnTo>
                <a:lnTo>
                  <a:pt x="94100" y="176113"/>
                </a:lnTo>
                <a:lnTo>
                  <a:pt x="85694" y="178227"/>
                </a:lnTo>
                <a:lnTo>
                  <a:pt x="79835" y="180533"/>
                </a:lnTo>
                <a:lnTo>
                  <a:pt x="76060" y="182930"/>
                </a:lnTo>
                <a:lnTo>
                  <a:pt x="1152338" y="182930"/>
                </a:lnTo>
                <a:lnTo>
                  <a:pt x="1152402" y="175552"/>
                </a:lnTo>
                <a:lnTo>
                  <a:pt x="1141247" y="175552"/>
                </a:lnTo>
                <a:lnTo>
                  <a:pt x="1141247" y="144957"/>
                </a:lnTo>
                <a:lnTo>
                  <a:pt x="1141806" y="144957"/>
                </a:lnTo>
                <a:lnTo>
                  <a:pt x="1141806" y="140919"/>
                </a:lnTo>
                <a:lnTo>
                  <a:pt x="1151364" y="140919"/>
                </a:lnTo>
                <a:lnTo>
                  <a:pt x="1151410" y="137034"/>
                </a:lnTo>
                <a:lnTo>
                  <a:pt x="1153815" y="120803"/>
                </a:lnTo>
                <a:lnTo>
                  <a:pt x="1153936" y="120319"/>
                </a:lnTo>
                <a:lnTo>
                  <a:pt x="1142326" y="120319"/>
                </a:lnTo>
                <a:lnTo>
                  <a:pt x="1142326" y="115188"/>
                </a:lnTo>
                <a:lnTo>
                  <a:pt x="1155217" y="115188"/>
                </a:lnTo>
                <a:lnTo>
                  <a:pt x="1156584" y="109709"/>
                </a:lnTo>
                <a:lnTo>
                  <a:pt x="1157909" y="105600"/>
                </a:lnTo>
                <a:lnTo>
                  <a:pt x="1157909" y="103200"/>
                </a:lnTo>
                <a:lnTo>
                  <a:pt x="1160397" y="100069"/>
                </a:lnTo>
                <a:lnTo>
                  <a:pt x="1162391" y="94116"/>
                </a:lnTo>
                <a:lnTo>
                  <a:pt x="1163715" y="85987"/>
                </a:lnTo>
                <a:lnTo>
                  <a:pt x="1164196" y="76326"/>
                </a:lnTo>
                <a:lnTo>
                  <a:pt x="1163663" y="66189"/>
                </a:lnTo>
                <a:lnTo>
                  <a:pt x="1162203" y="57784"/>
                </a:lnTo>
                <a:lnTo>
                  <a:pt x="1160022" y="51866"/>
                </a:lnTo>
                <a:lnTo>
                  <a:pt x="1159754" y="51600"/>
                </a:lnTo>
                <a:lnTo>
                  <a:pt x="158711" y="51600"/>
                </a:lnTo>
                <a:lnTo>
                  <a:pt x="150657" y="51089"/>
                </a:lnTo>
                <a:lnTo>
                  <a:pt x="140833" y="48985"/>
                </a:lnTo>
                <a:lnTo>
                  <a:pt x="130433" y="44425"/>
                </a:lnTo>
                <a:lnTo>
                  <a:pt x="120650" y="36550"/>
                </a:lnTo>
                <a:lnTo>
                  <a:pt x="115785" y="31076"/>
                </a:lnTo>
                <a:lnTo>
                  <a:pt x="109613" y="29883"/>
                </a:lnTo>
                <a:close/>
              </a:path>
              <a:path w="1164590" h="709929">
                <a:moveTo>
                  <a:pt x="1150924" y="156552"/>
                </a:moveTo>
                <a:lnTo>
                  <a:pt x="1141526" y="156552"/>
                </a:lnTo>
                <a:lnTo>
                  <a:pt x="1141247" y="175552"/>
                </a:lnTo>
                <a:lnTo>
                  <a:pt x="1152402" y="175552"/>
                </a:lnTo>
                <a:lnTo>
                  <a:pt x="1152348" y="174294"/>
                </a:lnTo>
                <a:lnTo>
                  <a:pt x="1151001" y="157911"/>
                </a:lnTo>
                <a:lnTo>
                  <a:pt x="1150924" y="156552"/>
                </a:lnTo>
                <a:close/>
              </a:path>
              <a:path w="1164590" h="709929">
                <a:moveTo>
                  <a:pt x="1151364" y="140919"/>
                </a:moveTo>
                <a:lnTo>
                  <a:pt x="1141996" y="140919"/>
                </a:lnTo>
                <a:lnTo>
                  <a:pt x="1141806" y="156552"/>
                </a:lnTo>
                <a:lnTo>
                  <a:pt x="1151178" y="156552"/>
                </a:lnTo>
                <a:lnTo>
                  <a:pt x="1151364" y="140919"/>
                </a:lnTo>
                <a:close/>
              </a:path>
              <a:path w="1164590" h="709929">
                <a:moveTo>
                  <a:pt x="1155217" y="115188"/>
                </a:moveTo>
                <a:lnTo>
                  <a:pt x="1142390" y="115188"/>
                </a:lnTo>
                <a:lnTo>
                  <a:pt x="1142326" y="120319"/>
                </a:lnTo>
                <a:lnTo>
                  <a:pt x="1153936" y="120319"/>
                </a:lnTo>
                <a:lnTo>
                  <a:pt x="1155217" y="115188"/>
                </a:lnTo>
                <a:close/>
              </a:path>
              <a:path w="1164590" h="709929">
                <a:moveTo>
                  <a:pt x="484200" y="20942"/>
                </a:moveTo>
                <a:lnTo>
                  <a:pt x="185458" y="20942"/>
                </a:lnTo>
                <a:lnTo>
                  <a:pt x="179870" y="28930"/>
                </a:lnTo>
                <a:lnTo>
                  <a:pt x="172847" y="42519"/>
                </a:lnTo>
                <a:lnTo>
                  <a:pt x="169291" y="42519"/>
                </a:lnTo>
                <a:lnTo>
                  <a:pt x="167191" y="46621"/>
                </a:lnTo>
                <a:lnTo>
                  <a:pt x="164947" y="51282"/>
                </a:lnTo>
                <a:lnTo>
                  <a:pt x="163474" y="51434"/>
                </a:lnTo>
                <a:lnTo>
                  <a:pt x="161340" y="51600"/>
                </a:lnTo>
                <a:lnTo>
                  <a:pt x="1159754" y="51600"/>
                </a:lnTo>
                <a:lnTo>
                  <a:pt x="1157325" y="49187"/>
                </a:lnTo>
                <a:lnTo>
                  <a:pt x="1156208" y="49072"/>
                </a:lnTo>
                <a:lnTo>
                  <a:pt x="1154366" y="44221"/>
                </a:lnTo>
                <a:lnTo>
                  <a:pt x="1150683" y="38480"/>
                </a:lnTo>
                <a:lnTo>
                  <a:pt x="1143508" y="38480"/>
                </a:lnTo>
                <a:lnTo>
                  <a:pt x="1141704" y="31508"/>
                </a:lnTo>
                <a:lnTo>
                  <a:pt x="1138783" y="25069"/>
                </a:lnTo>
                <a:lnTo>
                  <a:pt x="484200" y="25069"/>
                </a:lnTo>
                <a:lnTo>
                  <a:pt x="484200" y="20942"/>
                </a:lnTo>
                <a:close/>
              </a:path>
              <a:path w="1164590" h="709929">
                <a:moveTo>
                  <a:pt x="1105166" y="9918"/>
                </a:moveTo>
                <a:lnTo>
                  <a:pt x="1097953" y="11595"/>
                </a:lnTo>
                <a:lnTo>
                  <a:pt x="1095819" y="12585"/>
                </a:lnTo>
                <a:lnTo>
                  <a:pt x="1087450" y="17691"/>
                </a:lnTo>
                <a:lnTo>
                  <a:pt x="1084097" y="23710"/>
                </a:lnTo>
                <a:lnTo>
                  <a:pt x="1075550" y="25069"/>
                </a:lnTo>
                <a:lnTo>
                  <a:pt x="1126871" y="25069"/>
                </a:lnTo>
                <a:lnTo>
                  <a:pt x="1125766" y="23685"/>
                </a:lnTo>
                <a:lnTo>
                  <a:pt x="1120546" y="17576"/>
                </a:lnTo>
                <a:lnTo>
                  <a:pt x="1109789" y="11379"/>
                </a:lnTo>
                <a:lnTo>
                  <a:pt x="1105166" y="9918"/>
                </a:lnTo>
                <a:close/>
              </a:path>
              <a:path w="1164590" h="709929">
                <a:moveTo>
                  <a:pt x="253187" y="0"/>
                </a:moveTo>
                <a:lnTo>
                  <a:pt x="244868" y="0"/>
                </a:lnTo>
                <a:lnTo>
                  <a:pt x="244868" y="4533"/>
                </a:lnTo>
                <a:lnTo>
                  <a:pt x="234403" y="10947"/>
                </a:lnTo>
                <a:lnTo>
                  <a:pt x="232930" y="12369"/>
                </a:lnTo>
                <a:lnTo>
                  <a:pt x="229527" y="16979"/>
                </a:lnTo>
                <a:lnTo>
                  <a:pt x="229679" y="19926"/>
                </a:lnTo>
                <a:lnTo>
                  <a:pt x="229806" y="20942"/>
                </a:lnTo>
                <a:lnTo>
                  <a:pt x="268058" y="20942"/>
                </a:lnTo>
                <a:lnTo>
                  <a:pt x="258622" y="9207"/>
                </a:lnTo>
                <a:lnTo>
                  <a:pt x="253961" y="5676"/>
                </a:lnTo>
                <a:lnTo>
                  <a:pt x="253187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0126303" y="6317630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5" h="1757045">
                <a:moveTo>
                  <a:pt x="891667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4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7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7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073686" y="4081252"/>
            <a:ext cx="114300" cy="743585"/>
          </a:xfrm>
          <a:custGeom>
            <a:avLst/>
            <a:gdLst/>
            <a:ahLst/>
            <a:cxnLst/>
            <a:rect l="l" t="t" r="r" b="b"/>
            <a:pathLst>
              <a:path w="114300" h="743585">
                <a:moveTo>
                  <a:pt x="0" y="743229"/>
                </a:moveTo>
                <a:lnTo>
                  <a:pt x="114300" y="743229"/>
                </a:lnTo>
                <a:lnTo>
                  <a:pt x="114300" y="0"/>
                </a:lnTo>
                <a:lnTo>
                  <a:pt x="0" y="0"/>
                </a:lnTo>
                <a:lnTo>
                  <a:pt x="0" y="743229"/>
                </a:lnTo>
                <a:close/>
              </a:path>
            </a:pathLst>
          </a:custGeom>
          <a:solidFill>
            <a:srgbClr val="AE422D"/>
          </a:solidFill>
          <a:ln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098126" y="4782146"/>
            <a:ext cx="1115694" cy="697231"/>
          </a:xfrm>
          <a:custGeom>
            <a:avLst/>
            <a:gdLst/>
            <a:ahLst/>
            <a:cxnLst/>
            <a:rect l="l" t="t" r="r" b="b"/>
            <a:pathLst>
              <a:path w="1115695" h="697229">
                <a:moveTo>
                  <a:pt x="1115123" y="0"/>
                </a:moveTo>
                <a:lnTo>
                  <a:pt x="0" y="696810"/>
                </a:lnTo>
              </a:path>
            </a:pathLst>
          </a:custGeom>
          <a:ln w="11430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048692" y="4782146"/>
            <a:ext cx="1115694" cy="697231"/>
          </a:xfrm>
          <a:custGeom>
            <a:avLst/>
            <a:gdLst/>
            <a:ahLst/>
            <a:cxnLst/>
            <a:rect l="l" t="t" r="r" b="b"/>
            <a:pathLst>
              <a:path w="1115695" h="697229">
                <a:moveTo>
                  <a:pt x="0" y="0"/>
                </a:moveTo>
                <a:lnTo>
                  <a:pt x="1115123" y="696810"/>
                </a:lnTo>
              </a:path>
            </a:pathLst>
          </a:custGeom>
          <a:ln w="11430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002939" y="6325275"/>
            <a:ext cx="1219200" cy="492759"/>
          </a:xfrm>
          <a:custGeom>
            <a:avLst/>
            <a:gdLst/>
            <a:ahLst/>
            <a:cxnLst/>
            <a:rect l="l" t="t" r="r" b="b"/>
            <a:pathLst>
              <a:path w="1219200" h="492759">
                <a:moveTo>
                  <a:pt x="1219187" y="492582"/>
                </a:moveTo>
                <a:lnTo>
                  <a:pt x="0" y="0"/>
                </a:lnTo>
              </a:path>
            </a:pathLst>
          </a:custGeom>
          <a:ln w="11430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039812" y="6325275"/>
            <a:ext cx="1219200" cy="492759"/>
          </a:xfrm>
          <a:custGeom>
            <a:avLst/>
            <a:gdLst/>
            <a:ahLst/>
            <a:cxnLst/>
            <a:rect l="l" t="t" r="r" b="b"/>
            <a:pathLst>
              <a:path w="1219200" h="492759">
                <a:moveTo>
                  <a:pt x="0" y="492582"/>
                </a:moveTo>
                <a:lnTo>
                  <a:pt x="1219187" y="0"/>
                </a:lnTo>
              </a:path>
            </a:pathLst>
          </a:custGeom>
          <a:ln w="11430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073686" y="6907283"/>
            <a:ext cx="114300" cy="743585"/>
          </a:xfrm>
          <a:custGeom>
            <a:avLst/>
            <a:gdLst/>
            <a:ahLst/>
            <a:cxnLst/>
            <a:rect l="l" t="t" r="r" b="b"/>
            <a:pathLst>
              <a:path w="114300" h="743584">
                <a:moveTo>
                  <a:pt x="0" y="743229"/>
                </a:moveTo>
                <a:lnTo>
                  <a:pt x="114300" y="743229"/>
                </a:lnTo>
                <a:lnTo>
                  <a:pt x="114300" y="0"/>
                </a:lnTo>
                <a:lnTo>
                  <a:pt x="0" y="0"/>
                </a:lnTo>
                <a:lnTo>
                  <a:pt x="0" y="743229"/>
                </a:lnTo>
                <a:close/>
              </a:path>
            </a:pathLst>
          </a:custGeom>
          <a:solidFill>
            <a:srgbClr val="AE422D"/>
          </a:solidFill>
          <a:ln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27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52001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74948"/>
            <a:ext cx="48133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44" dirty="0">
                <a:solidFill>
                  <a:srgbClr val="FFFFFF"/>
                </a:solidFill>
              </a:rPr>
              <a:t>Metas</a:t>
            </a:r>
            <a:endParaRPr sz="4400" spc="44" dirty="0">
              <a:solidFill>
                <a:srgbClr val="FFFFF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4053" y="3546476"/>
            <a:ext cx="4661534" cy="1514475"/>
          </a:xfrm>
          <a:custGeom>
            <a:avLst/>
            <a:gdLst/>
            <a:ahLst/>
            <a:cxnLst/>
            <a:rect l="l" t="t" r="r" b="b"/>
            <a:pathLst>
              <a:path w="4661534" h="1514475">
                <a:moveTo>
                  <a:pt x="4419892" y="0"/>
                </a:moveTo>
                <a:lnTo>
                  <a:pt x="241300" y="0"/>
                </a:ln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1273175"/>
                </a:lnTo>
                <a:lnTo>
                  <a:pt x="3770" y="1412676"/>
                </a:lnTo>
                <a:lnTo>
                  <a:pt x="30162" y="1484312"/>
                </a:lnTo>
                <a:lnTo>
                  <a:pt x="101798" y="1510704"/>
                </a:lnTo>
                <a:lnTo>
                  <a:pt x="241300" y="1514475"/>
                </a:lnTo>
                <a:lnTo>
                  <a:pt x="4419892" y="1514475"/>
                </a:lnTo>
                <a:lnTo>
                  <a:pt x="4559393" y="1510704"/>
                </a:lnTo>
                <a:lnTo>
                  <a:pt x="4631029" y="1484312"/>
                </a:lnTo>
                <a:lnTo>
                  <a:pt x="4657421" y="1412676"/>
                </a:lnTo>
                <a:lnTo>
                  <a:pt x="4661192" y="1273175"/>
                </a:lnTo>
                <a:lnTo>
                  <a:pt x="4661192" y="241300"/>
                </a:lnTo>
                <a:lnTo>
                  <a:pt x="4657421" y="101798"/>
                </a:lnTo>
                <a:lnTo>
                  <a:pt x="4631029" y="30162"/>
                </a:lnTo>
                <a:lnTo>
                  <a:pt x="4559393" y="3770"/>
                </a:lnTo>
                <a:lnTo>
                  <a:pt x="4419892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4053" y="3546476"/>
            <a:ext cx="4661534" cy="1514475"/>
          </a:xfrm>
          <a:custGeom>
            <a:avLst/>
            <a:gdLst/>
            <a:ahLst/>
            <a:cxnLst/>
            <a:rect l="l" t="t" r="r" b="b"/>
            <a:pathLst>
              <a:path w="4661534" h="1514475">
                <a:moveTo>
                  <a:pt x="241300" y="0"/>
                </a:move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1273175"/>
                </a:lnTo>
                <a:lnTo>
                  <a:pt x="3770" y="1412676"/>
                </a:lnTo>
                <a:lnTo>
                  <a:pt x="30162" y="1484312"/>
                </a:lnTo>
                <a:lnTo>
                  <a:pt x="101798" y="1510704"/>
                </a:lnTo>
                <a:lnTo>
                  <a:pt x="241300" y="1514475"/>
                </a:lnTo>
                <a:lnTo>
                  <a:pt x="4419892" y="1514475"/>
                </a:lnTo>
                <a:lnTo>
                  <a:pt x="4559393" y="1510704"/>
                </a:lnTo>
                <a:lnTo>
                  <a:pt x="4631029" y="1484312"/>
                </a:lnTo>
                <a:lnTo>
                  <a:pt x="4657421" y="1412676"/>
                </a:lnTo>
                <a:lnTo>
                  <a:pt x="4661192" y="1273175"/>
                </a:lnTo>
                <a:lnTo>
                  <a:pt x="4661192" y="241300"/>
                </a:lnTo>
                <a:lnTo>
                  <a:pt x="4657421" y="101798"/>
                </a:lnTo>
                <a:lnTo>
                  <a:pt x="4631029" y="30162"/>
                </a:lnTo>
                <a:lnTo>
                  <a:pt x="4559393" y="3770"/>
                </a:lnTo>
                <a:lnTo>
                  <a:pt x="4419892" y="0"/>
                </a:lnTo>
                <a:lnTo>
                  <a:pt x="2413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93050" y="3444648"/>
            <a:ext cx="6565900" cy="1514475"/>
          </a:xfrm>
          <a:custGeom>
            <a:avLst/>
            <a:gdLst/>
            <a:ahLst/>
            <a:cxnLst/>
            <a:rect l="l" t="t" r="r" b="b"/>
            <a:pathLst>
              <a:path w="6565900" h="1514475">
                <a:moveTo>
                  <a:pt x="6324600" y="0"/>
                </a:moveTo>
                <a:lnTo>
                  <a:pt x="241300" y="0"/>
                </a:ln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1273175"/>
                </a:lnTo>
                <a:lnTo>
                  <a:pt x="3770" y="1412676"/>
                </a:lnTo>
                <a:lnTo>
                  <a:pt x="30162" y="1484312"/>
                </a:lnTo>
                <a:lnTo>
                  <a:pt x="101798" y="1510704"/>
                </a:lnTo>
                <a:lnTo>
                  <a:pt x="241300" y="1514475"/>
                </a:lnTo>
                <a:lnTo>
                  <a:pt x="6324600" y="1514475"/>
                </a:lnTo>
                <a:lnTo>
                  <a:pt x="6464101" y="1510704"/>
                </a:lnTo>
                <a:lnTo>
                  <a:pt x="6535737" y="1484312"/>
                </a:lnTo>
                <a:lnTo>
                  <a:pt x="6562129" y="1412676"/>
                </a:lnTo>
                <a:lnTo>
                  <a:pt x="6565900" y="1273175"/>
                </a:lnTo>
                <a:lnTo>
                  <a:pt x="6565900" y="241300"/>
                </a:lnTo>
                <a:lnTo>
                  <a:pt x="6562129" y="101798"/>
                </a:lnTo>
                <a:lnTo>
                  <a:pt x="6535737" y="30162"/>
                </a:lnTo>
                <a:lnTo>
                  <a:pt x="6464101" y="3770"/>
                </a:lnTo>
                <a:lnTo>
                  <a:pt x="6324600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16851" y="3546476"/>
            <a:ext cx="6565900" cy="1514475"/>
          </a:xfrm>
          <a:custGeom>
            <a:avLst/>
            <a:gdLst/>
            <a:ahLst/>
            <a:cxnLst/>
            <a:rect l="l" t="t" r="r" b="b"/>
            <a:pathLst>
              <a:path w="6565900" h="1514475">
                <a:moveTo>
                  <a:pt x="241300" y="0"/>
                </a:move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1273175"/>
                </a:lnTo>
                <a:lnTo>
                  <a:pt x="3770" y="1412676"/>
                </a:lnTo>
                <a:lnTo>
                  <a:pt x="30162" y="1484312"/>
                </a:lnTo>
                <a:lnTo>
                  <a:pt x="101798" y="1510704"/>
                </a:lnTo>
                <a:lnTo>
                  <a:pt x="241300" y="1514475"/>
                </a:lnTo>
                <a:lnTo>
                  <a:pt x="6324600" y="1514475"/>
                </a:lnTo>
                <a:lnTo>
                  <a:pt x="6464101" y="1510704"/>
                </a:lnTo>
                <a:lnTo>
                  <a:pt x="6535737" y="1484312"/>
                </a:lnTo>
                <a:lnTo>
                  <a:pt x="6562129" y="1412676"/>
                </a:lnTo>
                <a:lnTo>
                  <a:pt x="6565900" y="1273175"/>
                </a:lnTo>
                <a:lnTo>
                  <a:pt x="6565900" y="241300"/>
                </a:lnTo>
                <a:lnTo>
                  <a:pt x="6562129" y="101798"/>
                </a:lnTo>
                <a:lnTo>
                  <a:pt x="6535737" y="30162"/>
                </a:lnTo>
                <a:lnTo>
                  <a:pt x="6464101" y="3770"/>
                </a:lnTo>
                <a:lnTo>
                  <a:pt x="6324600" y="0"/>
                </a:lnTo>
                <a:lnTo>
                  <a:pt x="2413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55801" y="3841750"/>
            <a:ext cx="4572000" cy="396525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75865" algn="ctr">
              <a:spcBef>
                <a:spcPts val="100"/>
              </a:spcBef>
            </a:pPr>
            <a:r>
              <a:rPr sz="5000" b="1" spc="26" dirty="0">
                <a:solidFill>
                  <a:srgbClr val="FFFFFF"/>
                </a:solidFill>
                <a:latin typeface="Helvetica"/>
                <a:cs typeface="Helvetica"/>
              </a:rPr>
              <a:t>1.</a:t>
            </a:r>
            <a:r>
              <a:rPr sz="5000" b="1" spc="50" dirty="0">
                <a:solidFill>
                  <a:srgbClr val="FFFFFF"/>
                </a:solidFill>
                <a:latin typeface="Helvetica"/>
                <a:cs typeface="Helvetica"/>
              </a:rPr>
              <a:t> Id</a:t>
            </a:r>
            <a:r>
              <a:rPr lang="es-EC" sz="5000" b="1" spc="50" dirty="0" err="1">
                <a:solidFill>
                  <a:srgbClr val="FFFFFF"/>
                </a:solidFill>
                <a:latin typeface="Helvetica"/>
                <a:cs typeface="Helvetica"/>
              </a:rPr>
              <a:t>entificar</a:t>
            </a:r>
            <a:endParaRPr lang="en-US" sz="5000" dirty="0">
              <a:latin typeface="Helvetica"/>
              <a:cs typeface="Helvetica"/>
            </a:endParaRPr>
          </a:p>
          <a:p>
            <a:pPr marL="175865" algn="ctr">
              <a:spcBef>
                <a:spcPts val="100"/>
              </a:spcBef>
            </a:pPr>
            <a:endParaRPr lang="en-US" sz="5000" b="1" spc="35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75865" algn="ctr">
              <a:spcBef>
                <a:spcPts val="100"/>
              </a:spcBef>
            </a:pPr>
            <a:r>
              <a:rPr sz="3900" b="1" spc="35" dirty="0" err="1">
                <a:solidFill>
                  <a:srgbClr val="27306B"/>
                </a:solidFill>
                <a:latin typeface="Helvetica"/>
                <a:cs typeface="Helvetica"/>
              </a:rPr>
              <a:t>Reco</a:t>
            </a:r>
            <a:r>
              <a:rPr lang="es-EC" sz="3900" b="1" spc="35" dirty="0" err="1">
                <a:solidFill>
                  <a:srgbClr val="27306B"/>
                </a:solidFill>
                <a:latin typeface="Helvetica"/>
                <a:cs typeface="Helvetica"/>
              </a:rPr>
              <a:t>nocer</a:t>
            </a:r>
            <a:endParaRPr lang="es-EC" sz="3900" b="1" spc="35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75865" algn="ctr">
              <a:spcBef>
                <a:spcPts val="100"/>
              </a:spcBef>
            </a:pPr>
            <a:r>
              <a:rPr lang="es-EC" sz="3900" b="1" spc="35" dirty="0">
                <a:solidFill>
                  <a:srgbClr val="BA2029"/>
                </a:solidFill>
                <a:latin typeface="Helvetica"/>
                <a:cs typeface="Helvetica"/>
              </a:rPr>
              <a:t>la hemorragia</a:t>
            </a:r>
            <a:endParaRPr sz="3900" dirty="0">
              <a:latin typeface="Helvetica"/>
              <a:cs typeface="Helvetica"/>
            </a:endParaRPr>
          </a:p>
          <a:p>
            <a:pPr marL="12063" marR="5079" algn="ctr">
              <a:lnSpc>
                <a:spcPct val="100899"/>
              </a:lnSpc>
            </a:pPr>
            <a:r>
              <a:rPr lang="es-EC" sz="3900" b="1" spc="35" dirty="0">
                <a:solidFill>
                  <a:srgbClr val="27306B"/>
                </a:solidFill>
                <a:latin typeface="Helvetica"/>
                <a:cs typeface="Helvetica"/>
              </a:rPr>
              <a:t>que pone en riesgo la vida</a:t>
            </a:r>
            <a:endParaRPr sz="3900" dirty="0">
              <a:solidFill>
                <a:srgbClr val="BA2029"/>
              </a:solidFill>
              <a:latin typeface="Helvetica"/>
              <a:cs typeface="Helvetic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280400" y="3860801"/>
            <a:ext cx="5791200" cy="614014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795520" indent="-782823" algn="ctr">
              <a:spcBef>
                <a:spcPts val="100"/>
              </a:spcBef>
              <a:buAutoNum type="arabicPeriod" startAt="2"/>
              <a:tabLst>
                <a:tab pos="796156" algn="l"/>
              </a:tabLst>
            </a:pPr>
            <a:r>
              <a:rPr lang="en-US" sz="4000" b="1" spc="35" dirty="0" err="1">
                <a:solidFill>
                  <a:srgbClr val="FFFFFF"/>
                </a:solidFill>
                <a:latin typeface="Helvetica"/>
                <a:cs typeface="Helvetica"/>
              </a:rPr>
              <a:t>Detener</a:t>
            </a:r>
            <a:r>
              <a:rPr lang="en-US" sz="4000" b="1" spc="35" dirty="0">
                <a:solidFill>
                  <a:srgbClr val="FFFFFF"/>
                </a:solidFill>
                <a:latin typeface="Helvetica"/>
                <a:cs typeface="Helvetica"/>
              </a:rPr>
              <a:t> el Sangrado</a:t>
            </a:r>
            <a:endParaRPr lang="en-US" sz="4000" dirty="0">
              <a:latin typeface="Helvetica"/>
              <a:cs typeface="Helvetica"/>
            </a:endParaRPr>
          </a:p>
          <a:p>
            <a:pPr marL="12698" algn="ctr">
              <a:spcBef>
                <a:spcPts val="100"/>
              </a:spcBef>
              <a:tabLst>
                <a:tab pos="796156" algn="l"/>
              </a:tabLst>
            </a:pPr>
            <a:br>
              <a:rPr lang="en-US" sz="5000" b="1" spc="-79" dirty="0">
                <a:solidFill>
                  <a:srgbClr val="27306B"/>
                </a:solidFill>
                <a:latin typeface="Helvetica"/>
                <a:cs typeface="Helvetica"/>
              </a:rPr>
            </a:br>
            <a:r>
              <a:rPr lang="en-US" sz="3900" b="1" spc="-79" dirty="0" err="1">
                <a:solidFill>
                  <a:srgbClr val="27306B"/>
                </a:solidFill>
                <a:latin typeface="Helvetica"/>
                <a:cs typeface="Helvetica"/>
              </a:rPr>
              <a:t>Siga</a:t>
            </a:r>
            <a:r>
              <a:rPr sz="3900" b="1" spc="-79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900" b="1" spc="-79" dirty="0">
                <a:solidFill>
                  <a:srgbClr val="27306B"/>
                </a:solidFill>
                <a:latin typeface="Helvetica"/>
                <a:cs typeface="Helvetica"/>
              </a:rPr>
              <a:t>los pasos para</a:t>
            </a:r>
            <a:endParaRPr sz="3900" dirty="0">
              <a:latin typeface="Helvetica"/>
              <a:cs typeface="Helvetica"/>
            </a:endParaRPr>
          </a:p>
          <a:p>
            <a:pPr marR="95234" algn="ctr">
              <a:spcBef>
                <a:spcPts val="1000"/>
              </a:spcBef>
            </a:pPr>
            <a:r>
              <a:rPr lang="es-EC" sz="3900" b="1" spc="26" dirty="0">
                <a:solidFill>
                  <a:srgbClr val="BA2029"/>
                </a:solidFill>
                <a:latin typeface="Helvetica"/>
                <a:cs typeface="Helvetica"/>
              </a:rPr>
              <a:t>DETENER EL SANGRADO</a:t>
            </a:r>
            <a:endParaRPr sz="39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2022768" lvl="1" indent="-508548">
              <a:spcBef>
                <a:spcPts val="1000"/>
              </a:spcBef>
              <a:buFont typeface="Zapf Dingbats"/>
              <a:buChar char="✓"/>
              <a:tabLst>
                <a:tab pos="2023403" algn="l"/>
              </a:tabLst>
            </a:pPr>
            <a:r>
              <a:rPr sz="3900" b="1" spc="9" dirty="0" err="1">
                <a:solidFill>
                  <a:srgbClr val="27306B"/>
                </a:solidFill>
                <a:latin typeface="Helvetica"/>
                <a:cs typeface="Helvetica"/>
              </a:rPr>
              <a:t>Pr</a:t>
            </a:r>
            <a:r>
              <a:rPr lang="es-EC" sz="3900" b="1" spc="9" dirty="0" err="1">
                <a:solidFill>
                  <a:srgbClr val="27306B"/>
                </a:solidFill>
                <a:latin typeface="Helvetica"/>
                <a:cs typeface="Helvetica"/>
              </a:rPr>
              <a:t>esión</a:t>
            </a:r>
            <a:endParaRPr sz="3900" dirty="0">
              <a:latin typeface="Helvetica"/>
              <a:cs typeface="Helvetica"/>
            </a:endParaRPr>
          </a:p>
          <a:p>
            <a:pPr marR="94599" algn="ctr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</a:t>
            </a:r>
            <a:r>
              <a:rPr sz="3900" spc="26" dirty="0">
                <a:solidFill>
                  <a:srgbClr val="27306B"/>
                </a:solidFill>
                <a:latin typeface="Zapf Dingbats"/>
                <a:cs typeface="Zapf Dingbats"/>
              </a:rPr>
              <a:t> </a:t>
            </a:r>
            <a:r>
              <a:rPr lang="es-EC" sz="3900" b="1" spc="35" dirty="0">
                <a:solidFill>
                  <a:srgbClr val="27306B"/>
                </a:solidFill>
                <a:latin typeface="Helvetica"/>
                <a:cs typeface="Helvetica"/>
              </a:rPr>
              <a:t>Empaquetamiento</a:t>
            </a:r>
            <a:endParaRPr sz="3900" dirty="0">
              <a:latin typeface="Helvetica"/>
              <a:cs typeface="Helvetica"/>
            </a:endParaRPr>
          </a:p>
          <a:p>
            <a:pPr marR="94599" algn="ctr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</a:t>
            </a:r>
            <a:r>
              <a:rPr sz="3900" spc="26" dirty="0">
                <a:solidFill>
                  <a:srgbClr val="27306B"/>
                </a:solidFill>
                <a:latin typeface="Zapf Dingbats"/>
                <a:cs typeface="Zapf Dingbats"/>
              </a:rPr>
              <a:t> </a:t>
            </a:r>
            <a:r>
              <a:rPr sz="3900" b="1" dirty="0">
                <a:solidFill>
                  <a:srgbClr val="27306B"/>
                </a:solidFill>
                <a:latin typeface="Helvetica"/>
                <a:cs typeface="Helvetica"/>
              </a:rPr>
              <a:t>To</a:t>
            </a:r>
            <a:r>
              <a:rPr lang="es-EC" sz="3900" b="1" dirty="0" err="1">
                <a:solidFill>
                  <a:srgbClr val="27306B"/>
                </a:solidFill>
                <a:latin typeface="Helvetica"/>
                <a:cs typeface="Helvetica"/>
              </a:rPr>
              <a:t>rniquetes</a:t>
            </a:r>
            <a:endParaRPr sz="3900" dirty="0">
              <a:solidFill>
                <a:srgbClr val="27306B"/>
              </a:solidFill>
              <a:latin typeface="Helvetica"/>
              <a:cs typeface="Helvetica"/>
            </a:endParaRPr>
          </a:p>
        </p:txBody>
      </p:sp>
      <p:sp>
        <p:nvSpPr>
          <p:cNvPr id="11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5565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35" dirty="0">
                <a:solidFill>
                  <a:srgbClr val="FFFFFF"/>
                </a:solidFill>
              </a:rPr>
              <a:t>Seguridad Personal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90" y="9645799"/>
            <a:ext cx="56012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8977" y="2558830"/>
            <a:ext cx="10680066" cy="7392365"/>
          </a:xfrm>
          <a:prstGeom prst="rect">
            <a:avLst/>
          </a:prstGeom>
        </p:spPr>
        <p:txBody>
          <a:bodyPr vert="horz" wrap="square" lIns="0" tIns="262212" rIns="0" bIns="0" rtlCol="0">
            <a:spAutoFit/>
          </a:bodyPr>
          <a:lstStyle/>
          <a:p>
            <a:pPr marL="12698">
              <a:spcBef>
                <a:spcPts val="2065"/>
              </a:spcBef>
            </a:pPr>
            <a:r>
              <a:rPr lang="es-EC" sz="4300" b="1" spc="30" dirty="0">
                <a:solidFill>
                  <a:srgbClr val="BA2029"/>
                </a:solidFill>
                <a:latin typeface="Helvetica"/>
                <a:cs typeface="Helvetica"/>
              </a:rPr>
              <a:t>SU</a:t>
            </a:r>
            <a:r>
              <a:rPr sz="43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4300" b="1" spc="35" dirty="0">
                <a:solidFill>
                  <a:srgbClr val="27306B"/>
                </a:solidFill>
                <a:latin typeface="Helvetica"/>
                <a:cs typeface="Helvetica"/>
              </a:rPr>
              <a:t>s</a:t>
            </a:r>
            <a:r>
              <a:rPr lang="es-EC" sz="4300" b="1" spc="35" dirty="0" err="1">
                <a:solidFill>
                  <a:srgbClr val="27306B"/>
                </a:solidFill>
                <a:latin typeface="Helvetica"/>
                <a:cs typeface="Helvetica"/>
              </a:rPr>
              <a:t>eguridad</a:t>
            </a:r>
            <a:r>
              <a:rPr sz="4300" b="1" spc="3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4300" b="1" spc="20" dirty="0">
                <a:solidFill>
                  <a:srgbClr val="27306B"/>
                </a:solidFill>
                <a:latin typeface="Helvetica"/>
                <a:cs typeface="Helvetica"/>
              </a:rPr>
              <a:t>e</a:t>
            </a:r>
            <a:r>
              <a:rPr sz="4300" b="1" spc="20" dirty="0">
                <a:solidFill>
                  <a:srgbClr val="27306B"/>
                </a:solidFill>
                <a:latin typeface="Helvetica"/>
                <a:cs typeface="Helvetica"/>
              </a:rPr>
              <a:t>s </a:t>
            </a:r>
            <a:r>
              <a:rPr lang="es-EC" sz="4300" b="1" spc="30" dirty="0">
                <a:solidFill>
                  <a:srgbClr val="BA2029"/>
                </a:solidFill>
                <a:latin typeface="Helvetica"/>
                <a:cs typeface="Helvetica"/>
              </a:rPr>
              <a:t>SU</a:t>
            </a:r>
            <a:r>
              <a:rPr sz="43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lang="es-EC" sz="4300" b="1" spc="50" dirty="0">
                <a:solidFill>
                  <a:srgbClr val="27306B"/>
                </a:solidFill>
                <a:latin typeface="Helvetica"/>
                <a:cs typeface="Helvetica"/>
              </a:rPr>
              <a:t>primera prioridad</a:t>
            </a:r>
            <a:endParaRPr sz="4300" dirty="0">
              <a:latin typeface="Helvetica"/>
              <a:cs typeface="Helvetica"/>
            </a:endParaRPr>
          </a:p>
          <a:p>
            <a:pPr marL="392999" indent="-380300">
              <a:spcBef>
                <a:spcPts val="1660"/>
              </a:spcBef>
              <a:buChar char="•"/>
              <a:tabLst>
                <a:tab pos="393634" algn="l"/>
              </a:tabLst>
            </a:pPr>
            <a:r>
              <a:rPr lang="es-EC" sz="3900" b="1" spc="15" dirty="0">
                <a:solidFill>
                  <a:srgbClr val="27306B"/>
                </a:solidFill>
                <a:latin typeface="Helvetica"/>
                <a:cs typeface="Helvetica"/>
              </a:rPr>
              <a:t>Si Ud. está lastimado, no podrá ayudar a nadie. 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s-EC" sz="3900" b="1" spc="2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endParaRPr sz="3900" dirty="0">
              <a:latin typeface="Helvetica"/>
              <a:cs typeface="Helvetica"/>
            </a:endParaRPr>
          </a:p>
          <a:p>
            <a:pPr marL="392999" indent="-380300">
              <a:spcBef>
                <a:spcPts val="1799"/>
              </a:spcBef>
              <a:buChar char="•"/>
              <a:tabLst>
                <a:tab pos="393634" algn="l"/>
              </a:tabLst>
            </a:pPr>
            <a:r>
              <a:rPr lang="es-EC" sz="3900" b="1" spc="26" dirty="0">
                <a:solidFill>
                  <a:srgbClr val="27306B"/>
                </a:solidFill>
                <a:latin typeface="Helvetica"/>
                <a:cs typeface="Helvetica"/>
              </a:rPr>
              <a:t>Ayude a otras personas solamente cuando sea </a:t>
            </a:r>
            <a:r>
              <a:rPr sz="3900" b="1" spc="26" dirty="0">
                <a:solidFill>
                  <a:srgbClr val="BA2029"/>
                </a:solidFill>
                <a:latin typeface="Helvetica"/>
                <a:cs typeface="Helvetica"/>
              </a:rPr>
              <a:t>s</a:t>
            </a:r>
            <a:r>
              <a:rPr lang="es-EC" sz="3900" b="1" spc="26" dirty="0" err="1">
                <a:solidFill>
                  <a:srgbClr val="BA2029"/>
                </a:solidFill>
                <a:latin typeface="Helvetica"/>
                <a:cs typeface="Helvetica"/>
              </a:rPr>
              <a:t>eguro</a:t>
            </a:r>
            <a:r>
              <a:rPr sz="3900" b="1" spc="26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lang="es-EC" sz="3900" b="1" spc="15" dirty="0">
                <a:solidFill>
                  <a:srgbClr val="27306B"/>
                </a:solidFill>
                <a:latin typeface="Helvetica"/>
                <a:cs typeface="Helvetica"/>
              </a:rPr>
              <a:t>hacerlo.</a:t>
            </a:r>
            <a:endParaRPr sz="3900" dirty="0">
              <a:latin typeface="Helvetica"/>
              <a:cs typeface="Helvetica"/>
            </a:endParaRPr>
          </a:p>
          <a:p>
            <a:pPr marL="392999" indent="-380300">
              <a:spcBef>
                <a:spcPts val="1799"/>
              </a:spcBef>
              <a:buChar char="•"/>
              <a:tabLst>
                <a:tab pos="393634" algn="l"/>
              </a:tabLst>
            </a:pPr>
            <a:r>
              <a:rPr lang="es-EC" sz="3900" b="1" spc="15" dirty="0">
                <a:solidFill>
                  <a:srgbClr val="27306B"/>
                </a:solidFill>
                <a:latin typeface="Helvetica"/>
                <a:cs typeface="Helvetica"/>
              </a:rPr>
              <a:t>Si la situación cambia o se vuelve </a:t>
            </a:r>
            <a:r>
              <a:rPr lang="es-EC" sz="3900" b="1" spc="30" dirty="0">
                <a:solidFill>
                  <a:srgbClr val="BA2029"/>
                </a:solidFill>
                <a:latin typeface="Helvetica"/>
                <a:cs typeface="Helvetica"/>
              </a:rPr>
              <a:t>insegura</a:t>
            </a:r>
            <a:r>
              <a:rPr sz="3900" b="1" spc="30" dirty="0">
                <a:solidFill>
                  <a:srgbClr val="27306B"/>
                </a:solidFill>
                <a:latin typeface="Helvetica"/>
                <a:cs typeface="Helvetica"/>
              </a:rPr>
              <a:t>:</a:t>
            </a:r>
            <a:endParaRPr sz="3900" dirty="0">
              <a:latin typeface="Helvetica"/>
              <a:cs typeface="Helvetica"/>
            </a:endParaRPr>
          </a:p>
          <a:p>
            <a:pPr marL="926308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</a:t>
            </a:r>
            <a:r>
              <a:rPr sz="3900" spc="30" dirty="0">
                <a:solidFill>
                  <a:srgbClr val="27306B"/>
                </a:solidFill>
                <a:latin typeface="Zapf Dingbats"/>
                <a:cs typeface="Zapf Dingbats"/>
              </a:rPr>
              <a:t> </a:t>
            </a:r>
            <a:r>
              <a:rPr lang="es-EC" sz="3900" b="1" spc="35" dirty="0">
                <a:solidFill>
                  <a:srgbClr val="27306B"/>
                </a:solidFill>
                <a:latin typeface="Helvetica"/>
                <a:cs typeface="Helvetica"/>
              </a:rPr>
              <a:t>Deténgase</a:t>
            </a:r>
            <a:endParaRPr sz="3900" dirty="0">
              <a:latin typeface="Helvetica"/>
              <a:cs typeface="Helvetica"/>
            </a:endParaRPr>
          </a:p>
          <a:p>
            <a:pPr marL="926308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 </a:t>
            </a:r>
            <a:r>
              <a:rPr lang="es-EC" sz="3900" b="1" spc="26" dirty="0">
                <a:solidFill>
                  <a:srgbClr val="27306B"/>
                </a:solidFill>
                <a:latin typeface="Helvetica"/>
                <a:cs typeface="Helvetica"/>
              </a:rPr>
              <a:t>Diríjase a un lugar seguro</a:t>
            </a:r>
            <a:endParaRPr sz="3900" dirty="0">
              <a:latin typeface="Helvetica"/>
              <a:cs typeface="Helvetica"/>
            </a:endParaRPr>
          </a:p>
          <a:p>
            <a:pPr marL="926944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 </a:t>
            </a:r>
            <a:r>
              <a:rPr lang="es-EC" sz="3900" b="1" spc="15" dirty="0">
                <a:solidFill>
                  <a:srgbClr val="27306B"/>
                </a:solidFill>
                <a:latin typeface="Helvetica"/>
                <a:cs typeface="Helvetica"/>
              </a:rPr>
              <a:t>Si puede, lleve a la víctima con usted</a:t>
            </a:r>
            <a:endParaRPr sz="3900" dirty="0">
              <a:latin typeface="Helvetica"/>
              <a:cs typeface="Helvetica"/>
            </a:endParaRP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327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spc="35" dirty="0">
                <a:solidFill>
                  <a:srgbClr val="FFFFFF"/>
                </a:solidFill>
              </a:rPr>
              <a:t> Seguridad Personal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58298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8974" y="2558829"/>
            <a:ext cx="11873230" cy="5807316"/>
          </a:xfrm>
          <a:prstGeom prst="rect">
            <a:avLst/>
          </a:prstGeom>
        </p:spPr>
        <p:txBody>
          <a:bodyPr vert="horz" wrap="square" lIns="0" tIns="262212" rIns="0" bIns="0" rtlCol="0">
            <a:spAutoFit/>
          </a:bodyPr>
          <a:lstStyle/>
          <a:p>
            <a:pPr marL="12698">
              <a:spcBef>
                <a:spcPts val="2065"/>
              </a:spcBef>
            </a:pPr>
            <a:r>
              <a:rPr lang="es-EC" sz="4300" b="1" spc="30" dirty="0">
                <a:solidFill>
                  <a:srgbClr val="BA2029"/>
                </a:solidFill>
                <a:latin typeface="Helvetica"/>
                <a:cs typeface="Helvetica"/>
              </a:rPr>
              <a:t>SU</a:t>
            </a:r>
            <a:r>
              <a:rPr sz="43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lang="es-EC" sz="4300" b="1" spc="35" dirty="0">
                <a:solidFill>
                  <a:srgbClr val="27306B"/>
                </a:solidFill>
                <a:latin typeface="Helvetica"/>
                <a:cs typeface="Helvetica"/>
              </a:rPr>
              <a:t>seguridad es </a:t>
            </a:r>
            <a:r>
              <a:rPr lang="es-EC" sz="4300" b="1" spc="30" dirty="0">
                <a:solidFill>
                  <a:srgbClr val="BA2029"/>
                </a:solidFill>
                <a:latin typeface="Helvetica"/>
                <a:cs typeface="Helvetica"/>
              </a:rPr>
              <a:t>SU</a:t>
            </a:r>
            <a:r>
              <a:rPr sz="43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lang="es-EC" sz="4300" b="1" spc="50" dirty="0">
                <a:solidFill>
                  <a:srgbClr val="27306B"/>
                </a:solidFill>
                <a:latin typeface="Helvetica"/>
                <a:cs typeface="Helvetica"/>
              </a:rPr>
              <a:t>primera prioridad</a:t>
            </a:r>
            <a:endParaRPr sz="4300" dirty="0">
              <a:latin typeface="Helvetica"/>
              <a:cs typeface="Helvetica"/>
            </a:endParaRPr>
          </a:p>
          <a:p>
            <a:pPr marL="392999" indent="-380300">
              <a:spcBef>
                <a:spcPts val="1660"/>
              </a:spcBef>
              <a:buChar char="•"/>
              <a:tabLst>
                <a:tab pos="393634" algn="l"/>
              </a:tabLst>
            </a:pPr>
            <a:r>
              <a:rPr lang="es-EC" sz="3900" b="1" spc="-9" dirty="0">
                <a:solidFill>
                  <a:srgbClr val="27306B"/>
                </a:solidFill>
                <a:latin typeface="Helvetica"/>
                <a:cs typeface="Helvetica"/>
              </a:rPr>
              <a:t>Si puede, póngase guantes</a:t>
            </a:r>
            <a:endParaRPr sz="3900" dirty="0">
              <a:latin typeface="Helvetica"/>
              <a:cs typeface="Helvetica"/>
            </a:endParaRPr>
          </a:p>
          <a:p>
            <a:pPr marL="392999" marR="5079" indent="-380300">
              <a:spcBef>
                <a:spcPts val="1799"/>
              </a:spcBef>
              <a:buChar char="•"/>
              <a:tabLst>
                <a:tab pos="393634" algn="l"/>
              </a:tabLst>
            </a:pPr>
            <a:r>
              <a:rPr lang="es-EC" sz="3900" b="1" spc="15" dirty="0">
                <a:solidFill>
                  <a:srgbClr val="27306B"/>
                </a:solidFill>
                <a:latin typeface="Helvetica"/>
                <a:cs typeface="Helvetica"/>
              </a:rPr>
              <a:t>Si se mancha de </a:t>
            </a:r>
            <a:r>
              <a:rPr lang="es-EC" sz="3900" b="1" spc="26" dirty="0">
                <a:solidFill>
                  <a:srgbClr val="BA2029"/>
                </a:solidFill>
                <a:latin typeface="Helvetica"/>
                <a:cs typeface="Helvetica"/>
              </a:rPr>
              <a:t>sangre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, </a:t>
            </a:r>
            <a:r>
              <a:rPr lang="es-EC" sz="3900" b="1" spc="15" dirty="0">
                <a:solidFill>
                  <a:srgbClr val="27306B"/>
                </a:solidFill>
                <a:latin typeface="Helvetica"/>
                <a:cs typeface="Helvetica"/>
              </a:rPr>
              <a:t>asegúrese de limpiar cualquier parte del su cuerpo que ha tocado sangre. </a:t>
            </a:r>
            <a:endParaRPr sz="3900" dirty="0">
              <a:latin typeface="Helvetica"/>
              <a:cs typeface="Helvetica"/>
            </a:endParaRPr>
          </a:p>
          <a:p>
            <a:pPr marL="392999" marR="274273" indent="-380300">
              <a:spcBef>
                <a:spcPts val="1799"/>
              </a:spcBef>
              <a:buChar char="•"/>
              <a:tabLst>
                <a:tab pos="393634" algn="l"/>
              </a:tabLst>
            </a:pPr>
            <a:r>
              <a:rPr lang="es-EC" sz="3900" b="1" spc="-79" dirty="0">
                <a:solidFill>
                  <a:srgbClr val="27306B"/>
                </a:solidFill>
                <a:latin typeface="Helvetica"/>
                <a:cs typeface="Helvetica"/>
              </a:rPr>
              <a:t>Cuéntele a un profesional de la salud que se manchó de </a:t>
            </a:r>
            <a:r>
              <a:rPr lang="es-EC" sz="3900" b="1" spc="26" dirty="0">
                <a:solidFill>
                  <a:srgbClr val="BA2029"/>
                </a:solidFill>
                <a:latin typeface="Helvetica"/>
                <a:cs typeface="Helvetica"/>
              </a:rPr>
              <a:t>sangre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, </a:t>
            </a:r>
            <a:r>
              <a:rPr lang="es-EC" sz="3900" b="1" spc="20" dirty="0">
                <a:solidFill>
                  <a:srgbClr val="27306B"/>
                </a:solidFill>
                <a:latin typeface="Helvetica"/>
                <a:cs typeface="Helvetica"/>
              </a:rPr>
              <a:t>y siga las instrucciones que éste le proporcione. </a:t>
            </a:r>
            <a:endParaRPr sz="3900" dirty="0">
              <a:latin typeface="Helvetica"/>
              <a:cs typeface="Helvetica"/>
            </a:endParaRP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0" y="585846"/>
            <a:ext cx="11061699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lang="es-EC" sz="4400" b="1" spc="30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lang="es-EC" sz="4400" b="1" spc="30" dirty="0">
                <a:solidFill>
                  <a:schemeClr val="bg1"/>
                </a:solidFill>
                <a:latin typeface="Helvetica"/>
                <a:cs typeface="Helvetica"/>
              </a:rPr>
              <a:t>El</a:t>
            </a:r>
            <a:r>
              <a:rPr lang="es-EC" sz="4400" b="1" spc="30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4400" b="1" spc="30" dirty="0">
                <a:solidFill>
                  <a:srgbClr val="BA2029"/>
                </a:solidFill>
                <a:latin typeface="Helvetica"/>
                <a:cs typeface="Helvetica"/>
              </a:rPr>
              <a:t>ABC</a:t>
            </a:r>
            <a:r>
              <a:rPr lang="en-US" sz="4400" b="1" spc="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4400" b="1" spc="20" dirty="0">
                <a:solidFill>
                  <a:srgbClr val="FFFFFF"/>
                </a:solidFill>
                <a:latin typeface="Helvetica"/>
                <a:cs typeface="Helvetica"/>
              </a:rPr>
              <a:t>del control de la </a:t>
            </a:r>
            <a:r>
              <a:rPr lang="en-US" sz="4400" b="1" spc="20" dirty="0" err="1">
                <a:solidFill>
                  <a:srgbClr val="FFFFFF"/>
                </a:solidFill>
                <a:latin typeface="Helvetica"/>
                <a:cs typeface="Helvetica"/>
              </a:rPr>
              <a:t>Hemorragia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5100" y="2557706"/>
            <a:ext cx="8635499" cy="478868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A		</a:t>
            </a:r>
            <a:r>
              <a:rPr sz="7200" b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Ale</a:t>
            </a:r>
            <a:r>
              <a:rPr lang="es-EC" sz="7200" b="1" dirty="0" err="1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rtar</a:t>
            </a:r>
            <a:r>
              <a:rPr lang="es-EC" sz="7200" b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 al</a:t>
            </a:r>
            <a:r>
              <a:rPr sz="7200" b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	</a:t>
            </a:r>
            <a:endParaRPr lang="en-US" sz="7200" b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</a:t>
            </a:r>
            <a:r>
              <a:rPr sz="72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lang="es-EC" sz="7200" b="1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Hemorragia</a:t>
            </a:r>
            <a:r>
              <a:rPr sz="7200" b="1" dirty="0">
                <a:solidFill>
                  <a:srgbClr val="AE422D"/>
                </a:solidFill>
                <a:latin typeface="Helvetica"/>
                <a:cs typeface="Helvetica"/>
              </a:rPr>
              <a:t>  </a:t>
            </a:r>
            <a:endParaRPr lang="en-US" sz="7200" b="1" dirty="0">
              <a:solidFill>
                <a:srgbClr val="AE422D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</a:t>
            </a:r>
            <a:r>
              <a:rPr sz="7200" b="1" dirty="0">
                <a:solidFill>
                  <a:srgbClr val="AE422D"/>
                </a:solidFill>
                <a:latin typeface="Helvetica"/>
                <a:cs typeface="Helvetica"/>
              </a:rPr>
              <a:t>		</a:t>
            </a:r>
            <a:r>
              <a:rPr sz="7200" b="1" dirty="0">
                <a:solidFill>
                  <a:srgbClr val="27306B"/>
                </a:solidFill>
                <a:latin typeface="Helvetica"/>
                <a:cs typeface="Helvetica"/>
              </a:rPr>
              <a:t>Co</a:t>
            </a:r>
            <a:r>
              <a:rPr lang="es-EC" sz="7200" b="1" dirty="0" err="1">
                <a:solidFill>
                  <a:srgbClr val="27306B"/>
                </a:solidFill>
                <a:latin typeface="Helvetica"/>
                <a:cs typeface="Helvetica"/>
              </a:rPr>
              <a:t>mpresión</a:t>
            </a:r>
            <a:endParaRPr sz="7200" dirty="0">
              <a:latin typeface="Helvetica"/>
              <a:cs typeface="Helvetic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Stop the Bleed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23570</TotalTime>
  <Words>3707</Words>
  <Application>Microsoft Office PowerPoint</Application>
  <PresentationFormat>Custom</PresentationFormat>
  <Paragraphs>379</Paragraphs>
  <Slides>32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Arial Black</vt:lpstr>
      <vt:lpstr>Calibri</vt:lpstr>
      <vt:lpstr>Helvetica</vt:lpstr>
      <vt:lpstr>HelveticaNeueLTStd-Bd</vt:lpstr>
      <vt:lpstr>HelveticaNeueLTStd-BdCn</vt:lpstr>
      <vt:lpstr>HelveticaNeueLTStd-Cn</vt:lpstr>
      <vt:lpstr>HelveticaNeueLTStd-HvCn</vt:lpstr>
      <vt:lpstr>HelveticaNeueLTStd-Md</vt:lpstr>
      <vt:lpstr>Times New Roman</vt:lpstr>
      <vt:lpstr>Wingdings</vt:lpstr>
      <vt:lpstr>Zapf Dingbats</vt:lpstr>
      <vt:lpstr>Office Theme</vt:lpstr>
      <vt:lpstr>1_Office Theme</vt:lpstr>
      <vt:lpstr>2_Office Theme</vt:lpstr>
      <vt:lpstr>Curso  DETENER EL SANGRADO®  American College of Surgeons</vt:lpstr>
      <vt:lpstr>PowerPoint Presentation</vt:lpstr>
      <vt:lpstr>PowerPoint Presentation</vt:lpstr>
      <vt:lpstr>PowerPoint Presentation</vt:lpstr>
      <vt:lpstr>´¿Dónde se puede usar este entrenamiento?</vt:lpstr>
      <vt:lpstr>Metas</vt:lpstr>
      <vt:lpstr>Seguridad Personal</vt:lpstr>
      <vt:lpstr> Seguridad Personal</vt:lpstr>
      <vt:lpstr>PowerPoint Presentation</vt:lpstr>
      <vt:lpstr>PowerPoint Presentation</vt:lpstr>
      <vt:lpstr> El ABC del control de la Hemorragia </vt:lpstr>
      <vt:lpstr>PowerPoint Presentation</vt:lpstr>
      <vt:lpstr>El ABC del control de la Hemorragia </vt:lpstr>
      <vt:lpstr>El ABC del control de la Hemorragia </vt:lpstr>
      <vt:lpstr>El ABC del control de la Hemorragia</vt:lpstr>
      <vt:lpstr> El ABC del control de la Hemorragia</vt:lpstr>
      <vt:lpstr>El ABC del control de la Hemorragia</vt:lpstr>
      <vt:lpstr> El ABC del control de la Hemorragia</vt:lpstr>
      <vt:lpstr> El ABC del control de la Hemorragia</vt:lpstr>
      <vt:lpstr>El ABC del control de la Hemorragia</vt:lpstr>
      <vt:lpstr>El ABC del control de la Hemorragia</vt:lpstr>
      <vt:lpstr>El ABC del control de la Hemorragia</vt:lpstr>
      <vt:lpstr>El ABC del control de la Hemorragia</vt:lpstr>
      <vt:lpstr>El ABC del control de la Hemorragia</vt:lpstr>
      <vt:lpstr>El ABC del control de la Hemorragia</vt:lpstr>
      <vt:lpstr>Torniquetes STB Recomendados por el CoTCCC  </vt:lpstr>
      <vt:lpstr>Torniquetes STB Recomendados por el CoTCCC </vt:lpstr>
      <vt:lpstr> Control de la Hemorragia en Niños</vt:lpstr>
      <vt:lpstr>Preguntas Frecuentes</vt:lpstr>
      <vt:lpstr>Resumen</vt:lpstr>
      <vt:lpstr>Mayor información:</vt:lpstr>
      <vt:lpstr>La única cosa más trágica que una muerte…es una muerte que pudo haberse prevenido.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Bleeding Control (B-Con) Course Learn the Basics of Bleeding Control</dc:title>
  <dc:creator>Jimm Dodd</dc:creator>
  <cp:lastModifiedBy>Jim Losby</cp:lastModifiedBy>
  <cp:revision>111</cp:revision>
  <dcterms:created xsi:type="dcterms:W3CDTF">2019-02-19T20:22:34Z</dcterms:created>
  <dcterms:modified xsi:type="dcterms:W3CDTF">2022-04-13T20:22:22Z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2019-02-19T00:00:00Z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2019-02-19T00:00:00Z</vt:filetime>
  </property>
</Properties>
</file>